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4"/>
  </p:notesMasterIdLst>
  <p:sldIdLst>
    <p:sldId id="458" r:id="rId2"/>
    <p:sldId id="507" r:id="rId3"/>
    <p:sldId id="503" r:id="rId4"/>
    <p:sldId id="466" r:id="rId5"/>
    <p:sldId id="480" r:id="rId6"/>
    <p:sldId id="481" r:id="rId7"/>
    <p:sldId id="482" r:id="rId8"/>
    <p:sldId id="483" r:id="rId9"/>
    <p:sldId id="509" r:id="rId10"/>
    <p:sldId id="447" r:id="rId11"/>
    <p:sldId id="461" r:id="rId12"/>
    <p:sldId id="462" r:id="rId13"/>
    <p:sldId id="463" r:id="rId14"/>
    <p:sldId id="464" r:id="rId15"/>
    <p:sldId id="465" r:id="rId16"/>
    <p:sldId id="460" r:id="rId17"/>
    <p:sldId id="508" r:id="rId18"/>
    <p:sldId id="467" r:id="rId19"/>
    <p:sldId id="468" r:id="rId20"/>
    <p:sldId id="504" r:id="rId21"/>
    <p:sldId id="505" r:id="rId22"/>
    <p:sldId id="50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E4A678"/>
    <a:srgbClr val="F6F0FA"/>
    <a:srgbClr val="FF3300"/>
    <a:srgbClr val="A56331"/>
    <a:srgbClr val="680000"/>
    <a:srgbClr val="C6DCF0"/>
    <a:srgbClr val="AFCE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557" autoAdjust="0"/>
    <p:restoredTop sz="94037" autoAdjust="0"/>
  </p:normalViewPr>
  <p:slideViewPr>
    <p:cSldViewPr>
      <p:cViewPr varScale="1">
        <p:scale>
          <a:sx n="127" d="100"/>
          <a:sy n="127" d="100"/>
        </p:scale>
        <p:origin x="280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00.png>
</file>

<file path=ppt/media/image15.png>
</file>

<file path=ppt/media/image16.png>
</file>

<file path=ppt/media/image2.jpeg>
</file>

<file path=ppt/media/image28.png>
</file>

<file path=ppt/media/image29.png>
</file>

<file path=ppt/media/image3.png>
</file>

<file path=ppt/media/image4.jpeg>
</file>

<file path=ppt/media/image5.png>
</file>

<file path=ppt/media/image50.png>
</file>

<file path=ppt/media/image6.tiff>
</file>

<file path=ppt/media/image66.png>
</file>

<file path=ppt/media/image7.tiff>
</file>

<file path=ppt/media/image9.png>
</file>

<file path=ppt/media/image90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908400-7816-4375-A3C6-DB5AF48DC753}" type="datetimeFigureOut">
              <a:rPr lang="en-US" smtClean="0"/>
              <a:t>6/5/22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DE32CD-A288-4E24-B7E7-CE6B10D90C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39963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063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381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6682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905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34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454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407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5911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893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341303" y="234892"/>
            <a:ext cx="7517934" cy="540259"/>
          </a:xfrm>
        </p:spPr>
        <p:txBody>
          <a:bodyPr anchor="b">
            <a:normAutofit/>
          </a:bodyPr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600"/>
            </a:lvl1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4472C4">
                    <a:lumMod val="50000"/>
                  </a:srgbClr>
                </a:solidFill>
                <a:effectLst/>
                <a:uLnTx/>
                <a:uFillTx/>
                <a:latin typeface="Roboto Slab" pitchFamily="2" charset="0"/>
                <a:ea typeface="Roboto Slab" pitchFamily="2" charset="0"/>
                <a:cs typeface="+mn-cs"/>
              </a:rPr>
              <a:t>slide title here [roboto slab]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775358" y="942728"/>
            <a:ext cx="9083879" cy="462428"/>
          </a:xfrm>
        </p:spPr>
        <p:txBody>
          <a:bodyPr/>
          <a:lstStyle>
            <a:lvl1pPr marL="0" marR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rgbClr val="ED7D31">
                    <a:lumMod val="75000"/>
                  </a:srgbClr>
                </a:solidFill>
                <a:effectLst/>
                <a:uLnTx/>
                <a:uFillTx/>
                <a:latin typeface="Roboto Condensed" pitchFamily="2" charset="0"/>
                <a:ea typeface="Roboto Condensed" pitchFamily="2" charset="0"/>
                <a:cs typeface="+mn-cs"/>
              </a:rPr>
              <a:t>subtitle here [roboto condensed]</a:t>
            </a:r>
          </a:p>
        </p:txBody>
      </p:sp>
      <p:sp>
        <p:nvSpPr>
          <p:cNvPr id="7" name="Line 5"/>
          <p:cNvSpPr>
            <a:spLocks noChangeShapeType="1"/>
          </p:cNvSpPr>
          <p:nvPr userDrawn="1"/>
        </p:nvSpPr>
        <p:spPr bwMode="auto">
          <a:xfrm>
            <a:off x="799480" y="764649"/>
            <a:ext cx="11059757" cy="21004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04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0165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482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DF47A-7267-4516-8650-391BC6E6C860}" type="datetimeFigureOut">
              <a:rPr lang="en-US" smtClean="0"/>
              <a:t>6/5/22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0F030C-0B3A-462A-884B-29672DA7B7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95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84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6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29772" y="876300"/>
            <a:ext cx="10515600" cy="1300162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accent1">
                    <a:lumMod val="50000"/>
                  </a:schemeClr>
                </a:solidFill>
                <a:latin typeface="Roboto Slab" charset="0"/>
                <a:ea typeface="Roboto Slab" charset="0"/>
                <a:cs typeface="Roboto Slab" charset="0"/>
              </a:rPr>
              <a:t>Spectral Analysis of Network Data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09600" y="3874208"/>
            <a:ext cx="4235450" cy="1500187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Luca </a:t>
            </a:r>
            <a:r>
              <a:rPr lang="en-US" sz="3600" dirty="0" err="1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Trevisan</a:t>
            </a:r>
            <a:endParaRPr lang="en-US" sz="3600" dirty="0">
              <a:solidFill>
                <a:schemeClr val="tx1"/>
              </a:solidFill>
              <a:latin typeface="Roboto" charset="0"/>
              <a:ea typeface="Roboto" charset="0"/>
              <a:cs typeface="Roboto" charset="0"/>
            </a:endParaRPr>
          </a:p>
          <a:p>
            <a:pPr algn="ctr"/>
            <a:r>
              <a:rPr lang="en-US" sz="3600" i="1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Bocconi University</a:t>
            </a:r>
            <a:endParaRPr lang="en-US" sz="3600" i="1" dirty="0">
              <a:solidFill>
                <a:schemeClr val="tx2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6" name="spectralpart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00700" y="3005052"/>
            <a:ext cx="5232142" cy="323850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Text Placeholder 4"/>
          <p:cNvSpPr txBox="1">
            <a:spLocks/>
          </p:cNvSpPr>
          <p:nvPr/>
        </p:nvSpPr>
        <p:spPr>
          <a:xfrm>
            <a:off x="7956550" y="6398379"/>
            <a:ext cx="4235450" cy="447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" dirty="0">
                <a:solidFill>
                  <a:schemeClr val="tx1"/>
                </a:solidFill>
                <a:latin typeface="Roboto" charset="0"/>
                <a:ea typeface="Roboto" charset="0"/>
                <a:cs typeface="Roboto" charset="0"/>
              </a:rPr>
              <a:t>Image credit: James R Lee</a:t>
            </a:r>
            <a:endParaRPr lang="en-US" sz="1200" i="1" dirty="0">
              <a:solidFill>
                <a:schemeClr val="tx2"/>
              </a:solidFill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D372CF2-BABE-0A40-979B-6B88A76A8A1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851" y="5502996"/>
            <a:ext cx="2296613" cy="957407"/>
          </a:xfrm>
          <a:prstGeom prst="rect">
            <a:avLst/>
          </a:prstGeom>
        </p:spPr>
      </p:pic>
      <p:pic>
        <p:nvPicPr>
          <p:cNvPr id="9" name="Immagine 12">
            <a:extLst>
              <a:ext uri="{FF2B5EF4-FFF2-40B4-BE49-F238E27FC236}">
                <a16:creationId xmlns:a16="http://schemas.microsoft.com/office/drawing/2014/main" id="{97DBBF42-1D57-B54A-89F8-200F645CB34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7531" y="5374395"/>
            <a:ext cx="2250820" cy="113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08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85944" y="177225"/>
            <a:ext cx="7225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Spectral graph algorithms workflow</a:t>
            </a:r>
            <a:endParaRPr lang="en-US" sz="3200" dirty="0">
              <a:solidFill>
                <a:schemeClr val="tx2"/>
              </a:solidFill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19100" y="6057900"/>
            <a:ext cx="116205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600">
                <a:latin typeface="Roboto Condensed" pitchFamily="2" charset="0"/>
                <a:ea typeface="Roboto Condensed" pitchFamily="2" charset="0"/>
              </a:rPr>
              <a:t>Start </a:t>
            </a: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from a graph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3700" y="1063943"/>
            <a:ext cx="73152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538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85944" y="177225"/>
            <a:ext cx="7225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Spectral graph algorithms workflow</a:t>
            </a:r>
            <a:endParaRPr lang="en-US" sz="3200" dirty="0">
              <a:solidFill>
                <a:schemeClr val="tx2"/>
              </a:solidFill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19100" y="6057900"/>
            <a:ext cx="116205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Associate a matrix to the graph and compute its eigenvalues and eigenvectors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43" t="26667" r="-1" b="28889"/>
          <a:stretch/>
        </p:blipFill>
        <p:spPr>
          <a:xfrm>
            <a:off x="876300" y="1066800"/>
            <a:ext cx="9725959" cy="304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4375265"/>
            <a:ext cx="9709330" cy="1371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55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85944" y="177225"/>
            <a:ext cx="7225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Spectral graph algorithms workflow</a:t>
            </a:r>
            <a:endParaRPr lang="en-US" sz="3200" dirty="0">
              <a:solidFill>
                <a:schemeClr val="tx2"/>
              </a:solidFill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419100" y="6096000"/>
                <a:ext cx="11620500" cy="4995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600"/>
                  </a:spcAft>
                </a:pPr>
                <a:r>
                  <a:rPr lang="en-US" sz="2600" dirty="0">
                    <a:latin typeface="Roboto Condensed" pitchFamily="2" charset="0"/>
                    <a:ea typeface="Roboto Condensed" pitchFamily="2" charset="0"/>
                  </a:rPr>
                  <a:t>Use low-energy eigenvectors to embed graph in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6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60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ℝ</m:t>
                        </m:r>
                      </m:e>
                      <m:sup>
                        <m:r>
                          <a:rPr lang="en-US" sz="2600" b="0" i="1" smtClean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𝑘</m:t>
                        </m:r>
                      </m:sup>
                    </m:sSup>
                  </m:oMath>
                </a14:m>
                <a:endParaRPr lang="en-US" sz="2600" dirty="0">
                  <a:latin typeface="Roboto Condensed" pitchFamily="2" charset="0"/>
                  <a:ea typeface="Roboto Condensed" pitchFamily="2" charset="0"/>
                </a:endParaRP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100" y="6096000"/>
                <a:ext cx="11620500" cy="499560"/>
              </a:xfrm>
              <a:prstGeom prst="rect">
                <a:avLst/>
              </a:prstGeom>
              <a:blipFill rotWithShape="0">
                <a:blip r:embed="rId2"/>
                <a:stretch>
                  <a:fillRect l="-944" t="-9756" b="-2926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1" t="5556" r="521" b="5556"/>
          <a:stretch/>
        </p:blipFill>
        <p:spPr>
          <a:xfrm>
            <a:off x="2400300" y="990600"/>
            <a:ext cx="73152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4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85944" y="177225"/>
            <a:ext cx="7225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Spectral graph algorithms workflow</a:t>
            </a:r>
            <a:endParaRPr lang="en-US" sz="3200" dirty="0">
              <a:solidFill>
                <a:schemeClr val="tx2"/>
              </a:solidFill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19100" y="6096000"/>
            <a:ext cx="11620500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Ignore edges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9" r="1042" b="5556"/>
          <a:stretch/>
        </p:blipFill>
        <p:spPr>
          <a:xfrm>
            <a:off x="2438400" y="1104900"/>
            <a:ext cx="72390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60102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85944" y="177225"/>
            <a:ext cx="7225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Spectral graph algorithms workflow</a:t>
            </a:r>
            <a:endParaRPr lang="en-US" sz="3200" dirty="0">
              <a:solidFill>
                <a:schemeClr val="tx2"/>
              </a:solidFill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19100" y="6096000"/>
            <a:ext cx="11620500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Cluster points geometrically (e.g. K-means)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56" r="3126" b="5556"/>
          <a:stretch/>
        </p:blipFill>
        <p:spPr>
          <a:xfrm>
            <a:off x="2438400" y="990600"/>
            <a:ext cx="70866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035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85944" y="177225"/>
            <a:ext cx="72250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Spectral graph algorithms workflow</a:t>
            </a:r>
            <a:endParaRPr lang="en-US" sz="3200" dirty="0">
              <a:solidFill>
                <a:schemeClr val="tx2"/>
              </a:solidFill>
              <a:latin typeface="Roboto Slab" pitchFamily="2" charset="0"/>
              <a:ea typeface="Roboto Slab" pitchFamily="2" charset="0"/>
            </a:endParaRP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19100" y="6096000"/>
            <a:ext cx="11620500" cy="499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Done!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44" r="1042"/>
          <a:stretch/>
        </p:blipFill>
        <p:spPr>
          <a:xfrm>
            <a:off x="2438400" y="1066800"/>
            <a:ext cx="72390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8490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398393" y="177225"/>
            <a:ext cx="741260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Linear algebra and graph algorithms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83055" y="3873221"/>
            <a:ext cx="11620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600" b="1" dirty="0">
                <a:solidFill>
                  <a:schemeClr val="accent2"/>
                </a:solidFill>
                <a:latin typeface="Roboto Condensed" pitchFamily="2" charset="0"/>
                <a:ea typeface="Roboto Condensed" pitchFamily="2" charset="0"/>
              </a:rPr>
              <a:t>Optimization view: </a:t>
            </a:r>
          </a:p>
          <a:p>
            <a:pPr marL="457200" indent="-457200">
              <a:spcAft>
                <a:spcPts val="1600"/>
              </a:spcAft>
              <a:buFont typeface="Arial" charset="0"/>
              <a:buChar char="•"/>
            </a:pPr>
            <a:r>
              <a:rPr lang="en-US" sz="2600" dirty="0">
                <a:solidFill>
                  <a:schemeClr val="accent1"/>
                </a:solidFill>
                <a:latin typeface="Roboto Condensed" pitchFamily="2" charset="0"/>
                <a:ea typeface="Roboto Condensed" pitchFamily="2" charset="0"/>
              </a:rPr>
              <a:t>Eigenvectors</a:t>
            </a: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 are solutions of optimization problems (</a:t>
            </a:r>
            <a:r>
              <a:rPr lang="en-US" sz="2600" dirty="0" err="1">
                <a:latin typeface="Roboto Condensed" pitchFamily="2" charset="0"/>
                <a:ea typeface="Roboto Condensed" pitchFamily="2" charset="0"/>
              </a:rPr>
              <a:t>variational</a:t>
            </a: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 characterization) </a:t>
            </a:r>
            <a:r>
              <a:rPr lang="mr-IN" sz="2600" dirty="0">
                <a:latin typeface="Roboto Condensed" pitchFamily="2" charset="0"/>
                <a:ea typeface="Roboto Condensed" pitchFamily="2" charset="0"/>
              </a:rPr>
              <a:t>…</a:t>
            </a:r>
            <a:endParaRPr lang="en-US" sz="2600" dirty="0">
              <a:latin typeface="Roboto Condensed" pitchFamily="2" charset="0"/>
              <a:ea typeface="Roboto Condensed" pitchFamily="2" charset="0"/>
            </a:endParaRPr>
          </a:p>
          <a:p>
            <a:pPr marL="457200" indent="-457200">
              <a:spcAft>
                <a:spcPts val="1600"/>
              </a:spcAft>
              <a:buFont typeface="Arial" charset="0"/>
              <a:buChar char="•"/>
            </a:pPr>
            <a:r>
              <a:rPr lang="mr-IN" sz="2600" dirty="0">
                <a:latin typeface="Roboto Condensed" pitchFamily="2" charset="0"/>
                <a:ea typeface="Roboto Condensed" pitchFamily="2" charset="0"/>
              </a:rPr>
              <a:t>…</a:t>
            </a: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 which are relaxations of combinatorial </a:t>
            </a:r>
            <a:r>
              <a:rPr lang="en-US" sz="2600" dirty="0">
                <a:solidFill>
                  <a:schemeClr val="accent2"/>
                </a:solidFill>
                <a:latin typeface="Roboto Condensed" pitchFamily="2" charset="0"/>
                <a:ea typeface="Roboto Condensed" pitchFamily="2" charset="0"/>
              </a:rPr>
              <a:t>cut</a:t>
            </a: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, </a:t>
            </a:r>
            <a:r>
              <a:rPr lang="en-US" sz="2600" dirty="0">
                <a:solidFill>
                  <a:schemeClr val="accent2"/>
                </a:solidFill>
                <a:latin typeface="Roboto Condensed" pitchFamily="2" charset="0"/>
                <a:ea typeface="Roboto Condensed" pitchFamily="2" charset="0"/>
              </a:rPr>
              <a:t>flow</a:t>
            </a: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 and </a:t>
            </a:r>
            <a:r>
              <a:rPr lang="en-US" sz="2600" dirty="0">
                <a:solidFill>
                  <a:schemeClr val="accent2"/>
                </a:solidFill>
                <a:latin typeface="Roboto Condensed" pitchFamily="2" charset="0"/>
                <a:ea typeface="Roboto Condensed" pitchFamily="2" charset="0"/>
              </a:rPr>
              <a:t>clustering</a:t>
            </a: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 problems</a:t>
            </a:r>
          </a:p>
          <a:p>
            <a:pPr marL="457200" indent="-457200">
              <a:spcAft>
                <a:spcPts val="1600"/>
              </a:spcAft>
              <a:buFont typeface="Arial" charset="0"/>
              <a:buChar char="•"/>
            </a:pPr>
            <a:r>
              <a:rPr lang="en-US" sz="2600" dirty="0">
                <a:latin typeface="Roboto Condensed" pitchFamily="2" charset="0"/>
                <a:ea typeface="Roboto Condensed" pitchFamily="2" charset="0"/>
              </a:rPr>
              <a:t>Constructive proofs in spectral graph theory are </a:t>
            </a:r>
            <a:r>
              <a:rPr lang="en-US" sz="2600" dirty="0">
                <a:solidFill>
                  <a:schemeClr val="accent1"/>
                </a:solidFill>
                <a:latin typeface="Roboto Condensed" pitchFamily="2" charset="0"/>
                <a:ea typeface="Roboto Condensed" pitchFamily="2" charset="0"/>
              </a:rPr>
              <a:t>rounding algorithms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4991100" y="1521143"/>
            <a:ext cx="1866900" cy="800100"/>
          </a:xfrm>
          <a:prstGeom prst="round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Roboto" charset="0"/>
                <a:ea typeface="Roboto" charset="0"/>
                <a:cs typeface="Roboto" charset="0"/>
              </a:rPr>
              <a:t>Eigenvalues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9220200" y="1521143"/>
            <a:ext cx="2324100" cy="800100"/>
          </a:xfrm>
          <a:prstGeom prst="round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Roboto" charset="0"/>
                <a:ea typeface="Roboto" charset="0"/>
                <a:cs typeface="Roboto" charset="0"/>
              </a:rPr>
              <a:t>Graph properties</a:t>
            </a:r>
          </a:p>
        </p:txBody>
      </p:sp>
      <p:cxnSp>
        <p:nvCxnSpPr>
          <p:cNvPr id="9" name="Straight Arrow Connector 8"/>
          <p:cNvCxnSpPr>
            <a:stCxn id="7" idx="3"/>
            <a:endCxn id="12" idx="1"/>
          </p:cNvCxnSpPr>
          <p:nvPr/>
        </p:nvCxnSpPr>
        <p:spPr>
          <a:xfrm>
            <a:off x="6858000" y="1921193"/>
            <a:ext cx="2362200" cy="0"/>
          </a:xfrm>
          <a:prstGeom prst="straightConnector1">
            <a:avLst/>
          </a:prstGeom>
          <a:ln w="19050">
            <a:solidFill>
              <a:schemeClr val="accent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9"/>
          <p:cNvSpPr/>
          <p:nvPr/>
        </p:nvSpPr>
        <p:spPr>
          <a:xfrm>
            <a:off x="5024498" y="2660439"/>
            <a:ext cx="1866900" cy="800100"/>
          </a:xfrm>
          <a:prstGeom prst="roundRect">
            <a:avLst/>
          </a:prstGeom>
          <a:ln w="38100">
            <a:solidFill>
              <a:schemeClr val="accent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Roboto" charset="0"/>
                <a:ea typeface="Roboto" charset="0"/>
                <a:cs typeface="Roboto" charset="0"/>
              </a:rPr>
              <a:t>Eigenvectors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872850" y="3060489"/>
            <a:ext cx="2362200" cy="0"/>
          </a:xfrm>
          <a:prstGeom prst="straightConnector1">
            <a:avLst/>
          </a:prstGeom>
          <a:ln w="19050">
            <a:solidFill>
              <a:schemeClr val="accent2"/>
            </a:solidFill>
            <a:prstDash val="solid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9203155" y="2673071"/>
            <a:ext cx="2324100" cy="800100"/>
          </a:xfrm>
          <a:prstGeom prst="roundRect">
            <a:avLst/>
          </a:prstGeom>
          <a:ln w="38100">
            <a:solidFill>
              <a:schemeClr val="accent2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000" dirty="0">
                <a:latin typeface="Roboto" charset="0"/>
                <a:ea typeface="Roboto" charset="0"/>
                <a:cs typeface="Roboto" charset="0"/>
              </a:rPr>
              <a:t>Cuts, clustering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19100" y="1021378"/>
            <a:ext cx="457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Roboto" charset="0"/>
                <a:ea typeface="Roboto" charset="0"/>
                <a:cs typeface="Roboto" charset="0"/>
              </a:rPr>
              <a:t>Define Laplacian matrix L, then:</a:t>
            </a:r>
          </a:p>
        </p:txBody>
      </p:sp>
    </p:spTree>
    <p:extLst>
      <p:ext uri="{BB962C8B-B14F-4D97-AF65-F5344CB8AC3E}">
        <p14:creationId xmlns:p14="http://schemas.microsoft.com/office/powerpoint/2010/main" val="2144907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27C64-6D90-B0A2-C8AF-7005409D5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56686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New Challenges in Spectral 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5E98-5BA3-72E8-F0AD-B459635A2D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314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118963" y="177225"/>
            <a:ext cx="369203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Spectral algorithms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99411" y="1447800"/>
            <a:ext cx="11620500" cy="3334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400" dirty="0">
                <a:ea typeface="Roboto Condensed" pitchFamily="2" charset="0"/>
              </a:rPr>
              <a:t>Work well in practice both to find clusters and to find data visualizations</a:t>
            </a:r>
          </a:p>
          <a:p>
            <a:pPr>
              <a:spcAft>
                <a:spcPts val="1600"/>
              </a:spcAft>
            </a:pPr>
            <a:r>
              <a:rPr lang="en-US" sz="2400" dirty="0">
                <a:ea typeface="Roboto Condensed" pitchFamily="2" charset="0"/>
              </a:rPr>
              <a:t>Work well in theory (both worst-case and average-case rigorous analysis)</a:t>
            </a:r>
          </a:p>
          <a:p>
            <a:pPr>
              <a:spcAft>
                <a:spcPts val="1600"/>
              </a:spcAft>
            </a:pPr>
            <a:r>
              <a:rPr lang="en-US" sz="2400" dirty="0">
                <a:ea typeface="Roboto Condensed" pitchFamily="2" charset="0"/>
              </a:rPr>
              <a:t>Have some corner cases in which do not perform well</a:t>
            </a:r>
          </a:p>
          <a:p>
            <a:pPr marL="800100" lvl="1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ea typeface="Roboto Condensed" pitchFamily="2" charset="0"/>
              </a:rPr>
              <a:t>Fix some of these cases with pre-processing?</a:t>
            </a:r>
          </a:p>
          <a:p>
            <a:pPr>
              <a:spcAft>
                <a:spcPts val="1600"/>
              </a:spcAft>
            </a:pPr>
            <a:r>
              <a:rPr lang="en-US" sz="2400" dirty="0">
                <a:ea typeface="Roboto Condensed" pitchFamily="2" charset="0"/>
              </a:rPr>
              <a:t>Are efficient but not on peta-scale graphs</a:t>
            </a:r>
          </a:p>
          <a:p>
            <a:pPr marL="800100" lvl="1" indent="-3429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ea typeface="Roboto Condensed" pitchFamily="2" charset="0"/>
              </a:rPr>
              <a:t>Rigorous analysis of multi-scale methods?</a:t>
            </a:r>
          </a:p>
        </p:txBody>
      </p:sp>
    </p:spTree>
    <p:extLst>
      <p:ext uri="{BB962C8B-B14F-4D97-AF65-F5344CB8AC3E}">
        <p14:creationId xmlns:p14="http://schemas.microsoft.com/office/powerpoint/2010/main" val="447110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281140" y="177225"/>
            <a:ext cx="252986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Hypergraphs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419100" y="1294426"/>
            <a:ext cx="6286500" cy="45653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800" dirty="0">
                <a:ea typeface="Roboto Condensed" pitchFamily="2" charset="0"/>
              </a:rPr>
              <a:t>A graph describes relations between pairs of data points</a:t>
            </a:r>
          </a:p>
          <a:p>
            <a:pPr>
              <a:spcAft>
                <a:spcPts val="1600"/>
              </a:spcAft>
            </a:pPr>
            <a:endParaRPr lang="en-US" sz="2800" dirty="0">
              <a:ea typeface="Roboto Condensed" pitchFamily="2" charset="0"/>
            </a:endParaRPr>
          </a:p>
          <a:p>
            <a:pPr>
              <a:spcAft>
                <a:spcPts val="1600"/>
              </a:spcAft>
            </a:pPr>
            <a:r>
              <a:rPr lang="en-US" sz="2800" dirty="0">
                <a:ea typeface="Roboto Condensed" pitchFamily="2" charset="0"/>
              </a:rPr>
              <a:t>A hypergraph describes relations between arbitrary subgroups:</a:t>
            </a:r>
          </a:p>
          <a:p>
            <a:pPr marL="45720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ea typeface="Roboto Condensed" pitchFamily="2" charset="0"/>
              </a:rPr>
              <a:t>Items bought together in one purchase</a:t>
            </a:r>
          </a:p>
          <a:p>
            <a:pPr marL="45720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ea typeface="Roboto Condensed" pitchFamily="2" charset="0"/>
              </a:rPr>
              <a:t>People in a conference call</a:t>
            </a:r>
          </a:p>
          <a:p>
            <a:pPr marL="45720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ea typeface="Roboto Condensed" pitchFamily="2" charset="0"/>
              </a:rPr>
              <a:t>Words co-occurring in a sentence</a:t>
            </a:r>
          </a:p>
        </p:txBody>
      </p:sp>
      <p:pic>
        <p:nvPicPr>
          <p:cNvPr id="2050" name="Picture 2" descr="Hypergraph-based connectivity measures for signaling pathway topologies |  PLOS Computational Biology">
            <a:extLst>
              <a:ext uri="{FF2B5EF4-FFF2-40B4-BE49-F238E27FC236}">
                <a16:creationId xmlns:a16="http://schemas.microsoft.com/office/drawing/2014/main" id="{82809DFF-0F5C-AC43-539F-7A8F49382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1296083"/>
            <a:ext cx="4516279" cy="415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01F1A2C-B1E5-539B-6427-846D525BE1D1}"/>
              </a:ext>
            </a:extLst>
          </p:cNvPr>
          <p:cNvSpPr txBox="1"/>
          <p:nvPr/>
        </p:nvSpPr>
        <p:spPr>
          <a:xfrm>
            <a:off x="7619999" y="5859778"/>
            <a:ext cx="41475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Image credit: PLOS Computational Biology</a:t>
            </a:r>
          </a:p>
        </p:txBody>
      </p:sp>
    </p:spTree>
    <p:extLst>
      <p:ext uri="{BB962C8B-B14F-4D97-AF65-F5344CB8AC3E}">
        <p14:creationId xmlns:p14="http://schemas.microsoft.com/office/powerpoint/2010/main" val="13217292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27C64-6D90-B0A2-C8AF-7005409D5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566862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Network Analysis: Finding Clusters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5E98-5BA3-72E8-F0AD-B459635A2D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26470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891337" y="177225"/>
            <a:ext cx="39196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Hypergraph analysis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04800" y="1303903"/>
                <a:ext cx="11658600" cy="3067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600"/>
                  </a:spcAft>
                </a:pPr>
                <a:r>
                  <a:rPr lang="en-US" sz="2800" dirty="0">
                    <a:ea typeface="Roboto Condensed" pitchFamily="2" charset="0"/>
                  </a:rPr>
                  <a:t>Spectral graph algorithms:</a:t>
                </a:r>
              </a:p>
              <a:p>
                <a:pPr marL="457200" indent="-4572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en-US" sz="2800" dirty="0">
                    <a:ea typeface="Roboto Condensed" pitchFamily="2" charset="0"/>
                  </a:rPr>
                  <a:t>graph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matrix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eigenvalues and eigenvectors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clustering, visualization</a:t>
                </a:r>
              </a:p>
              <a:p>
                <a:pPr>
                  <a:spcAft>
                    <a:spcPts val="1600"/>
                  </a:spcAft>
                </a:pPr>
                <a:endParaRPr lang="en-US" sz="2800" dirty="0">
                  <a:ea typeface="Roboto Condensed" pitchFamily="2" charset="0"/>
                </a:endParaRPr>
              </a:p>
              <a:p>
                <a:pPr>
                  <a:spcAft>
                    <a:spcPts val="1600"/>
                  </a:spcAft>
                </a:pPr>
                <a:r>
                  <a:rPr lang="en-US" sz="2800" dirty="0">
                    <a:ea typeface="Roboto Condensed" pitchFamily="2" charset="0"/>
                  </a:rPr>
                  <a:t>Hypergraph algorithms:</a:t>
                </a:r>
              </a:p>
              <a:p>
                <a:pPr marL="457200" indent="-4572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en-US" sz="2800" dirty="0">
                    <a:ea typeface="Roboto Condensed" pitchFamily="2" charset="0"/>
                  </a:rPr>
                  <a:t>hypergraph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tensor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???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" y="1303903"/>
                <a:ext cx="11658600" cy="3067506"/>
              </a:xfrm>
              <a:prstGeom prst="rect">
                <a:avLst/>
              </a:prstGeom>
              <a:blipFill>
                <a:blip r:embed="rId2"/>
                <a:stretch>
                  <a:fillRect l="-1197" t="-2058" b="-4527"/>
                </a:stretch>
              </a:blipFill>
            </p:spPr>
            <p:txBody>
              <a:bodyPr/>
              <a:lstStyle/>
              <a:p>
                <a:r>
                  <a:rPr lang="en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718634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891337" y="177225"/>
            <a:ext cx="39196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Hypergraph analysis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04800" y="1303903"/>
                <a:ext cx="11658600" cy="30675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spcAft>
                    <a:spcPts val="1600"/>
                  </a:spcAft>
                </a:pPr>
                <a:r>
                  <a:rPr lang="en-US" sz="2800" dirty="0">
                    <a:ea typeface="Roboto Condensed" pitchFamily="2" charset="0"/>
                  </a:rPr>
                  <a:t>Spectral graph algorithms:</a:t>
                </a:r>
              </a:p>
              <a:p>
                <a:pPr marL="457200" indent="-4572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en-US" sz="2800" dirty="0">
                    <a:ea typeface="Roboto Condensed" pitchFamily="2" charset="0"/>
                  </a:rPr>
                  <a:t>graph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matrix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</a:t>
                </a:r>
                <a:r>
                  <a:rPr lang="en-US" sz="2800" strike="sngStrike" dirty="0">
                    <a:ea typeface="Roboto Condensed" pitchFamily="2" charset="0"/>
                  </a:rPr>
                  <a:t>eigenvalues and eigenvectors </a:t>
                </a:r>
                <a14:m>
                  <m:oMath xmlns:m="http://schemas.openxmlformats.org/officeDocument/2006/math">
                    <m:r>
                      <a:rPr lang="en-US" sz="28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clustering, visualization</a:t>
                </a:r>
              </a:p>
              <a:p>
                <a:pPr>
                  <a:spcAft>
                    <a:spcPts val="1600"/>
                  </a:spcAft>
                </a:pPr>
                <a:endParaRPr lang="en-US" sz="2800" dirty="0">
                  <a:ea typeface="Roboto Condensed" pitchFamily="2" charset="0"/>
                </a:endParaRPr>
              </a:p>
              <a:p>
                <a:pPr>
                  <a:spcAft>
                    <a:spcPts val="1600"/>
                  </a:spcAft>
                </a:pPr>
                <a:r>
                  <a:rPr lang="en-US" sz="2800" dirty="0">
                    <a:ea typeface="Roboto Condensed" pitchFamily="2" charset="0"/>
                  </a:rPr>
                  <a:t>Hypergraph algorithms:</a:t>
                </a:r>
              </a:p>
              <a:p>
                <a:pPr marL="457200" indent="-457200">
                  <a:spcAft>
                    <a:spcPts val="1600"/>
                  </a:spcAft>
                  <a:buFont typeface="Arial" panose="020B0604020202020204" pitchFamily="34" charset="0"/>
                  <a:buChar char="•"/>
                </a:pPr>
                <a:r>
                  <a:rPr lang="en-US" sz="2800" dirty="0">
                    <a:ea typeface="Roboto Condensed" pitchFamily="2" charset="0"/>
                  </a:rPr>
                  <a:t>hypergraph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tensor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convex optimization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</m:oMath>
                </a14:m>
                <a:r>
                  <a:rPr lang="en-US" sz="2800" dirty="0">
                    <a:ea typeface="Roboto Condensed" pitchFamily="2" charset="0"/>
                  </a:rPr>
                  <a:t> </a:t>
                </a:r>
                <a:r>
                  <a:rPr lang="en-US" sz="2800" dirty="0">
                    <a:solidFill>
                      <a:schemeClr val="accent1"/>
                    </a:solidFill>
                    <a:ea typeface="Roboto Condensed" pitchFamily="2" charset="0"/>
                  </a:rPr>
                  <a:t>clustering, visualization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4800" y="1303903"/>
                <a:ext cx="11658600" cy="3067506"/>
              </a:xfrm>
              <a:prstGeom prst="rect">
                <a:avLst/>
              </a:prstGeom>
              <a:blipFill>
                <a:blip r:embed="rId2"/>
                <a:stretch>
                  <a:fillRect l="-1197" t="-2058" b="-4527"/>
                </a:stretch>
              </a:blipFill>
            </p:spPr>
            <p:txBody>
              <a:bodyPr/>
              <a:lstStyle/>
              <a:p>
                <a:r>
                  <a:rPr lang="en-IT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EF3C742B-6ECA-A456-FC54-33934B2538BA}"/>
              </a:ext>
            </a:extLst>
          </p:cNvPr>
          <p:cNvSpPr txBox="1"/>
          <p:nvPr/>
        </p:nvSpPr>
        <p:spPr>
          <a:xfrm>
            <a:off x="4000500" y="2400300"/>
            <a:ext cx="3162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2"/>
                </a:solidFill>
              </a:rPr>
              <a:t>c</a:t>
            </a:r>
            <a:r>
              <a:rPr lang="en-IT" sz="2800" dirty="0">
                <a:solidFill>
                  <a:schemeClr val="accent2"/>
                </a:solidFill>
              </a:rPr>
              <a:t>onvex optimization</a:t>
            </a:r>
          </a:p>
        </p:txBody>
      </p:sp>
    </p:spTree>
    <p:extLst>
      <p:ext uri="{BB962C8B-B14F-4D97-AF65-F5344CB8AC3E}">
        <p14:creationId xmlns:p14="http://schemas.microsoft.com/office/powerpoint/2010/main" val="11480427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8576396" y="177225"/>
            <a:ext cx="32346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Temporal graphs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04800" y="1303903"/>
            <a:ext cx="57912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800" dirty="0">
                <a:ea typeface="Roboto Condensed" pitchFamily="2" charset="0"/>
              </a:rPr>
              <a:t>Network data is </a:t>
            </a:r>
            <a:r>
              <a:rPr lang="en-US" sz="2800" dirty="0" err="1">
                <a:ea typeface="Roboto Condensed" pitchFamily="2" charset="0"/>
              </a:rPr>
              <a:t>usally</a:t>
            </a:r>
            <a:r>
              <a:rPr lang="en-US" sz="2800" dirty="0">
                <a:ea typeface="Roboto Condensed" pitchFamily="2" charset="0"/>
              </a:rPr>
              <a:t> collected as a time series of graphs</a:t>
            </a:r>
          </a:p>
          <a:p>
            <a:pPr>
              <a:spcAft>
                <a:spcPts val="1600"/>
              </a:spcAft>
            </a:pPr>
            <a:endParaRPr lang="en-US" sz="2800" dirty="0">
              <a:solidFill>
                <a:schemeClr val="accent1"/>
              </a:solidFill>
              <a:ea typeface="Roboto Condensed" pitchFamily="2" charset="0"/>
            </a:endParaRPr>
          </a:p>
          <a:p>
            <a:pPr>
              <a:spcAft>
                <a:spcPts val="1600"/>
              </a:spcAft>
            </a:pPr>
            <a:r>
              <a:rPr lang="en-US" sz="2800" dirty="0">
                <a:solidFill>
                  <a:schemeClr val="accent1"/>
                </a:solidFill>
                <a:ea typeface="Roboto Condensed" pitchFamily="2" charset="0"/>
              </a:rPr>
              <a:t>What are good notions of clusters in temporal graphs?</a:t>
            </a:r>
          </a:p>
          <a:p>
            <a:pPr>
              <a:spcAft>
                <a:spcPts val="1600"/>
              </a:spcAft>
            </a:pPr>
            <a:r>
              <a:rPr lang="en-US" sz="2800" dirty="0">
                <a:solidFill>
                  <a:schemeClr val="accent1"/>
                </a:solidFill>
                <a:ea typeface="Roboto Condensed" pitchFamily="2" charset="0"/>
              </a:rPr>
              <a:t>What insights from spectral algorithms apply here?</a:t>
            </a:r>
            <a:endParaRPr lang="en-US" sz="2800" dirty="0">
              <a:ea typeface="Roboto Condensed" pitchFamily="2" charset="0"/>
            </a:endParaRPr>
          </a:p>
        </p:txBody>
      </p:sp>
      <p:pic>
        <p:nvPicPr>
          <p:cNvPr id="4098" name="Picture 2" descr="A temporal graph with time-evolving communities. It is represented as a...  | Download Scientific Diagram">
            <a:extLst>
              <a:ext uri="{FF2B5EF4-FFF2-40B4-BE49-F238E27FC236}">
                <a16:creationId xmlns:a16="http://schemas.microsoft.com/office/drawing/2014/main" id="{E420D63B-9244-DE44-9B80-3511838E7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3353" y="1527770"/>
            <a:ext cx="4376694" cy="269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9872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raphing social networks">
            <a:extLst>
              <a:ext uri="{FF2B5EF4-FFF2-40B4-BE49-F238E27FC236}">
                <a16:creationId xmlns:a16="http://schemas.microsoft.com/office/drawing/2014/main" id="{768D071E-FF9C-4E50-30BE-A1AA6401C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409700"/>
            <a:ext cx="6228315" cy="463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B1A7BDF-68FB-8FCA-E680-2E71785515F2}"/>
              </a:ext>
            </a:extLst>
          </p:cNvPr>
          <p:cNvSpPr txBox="1"/>
          <p:nvPr/>
        </p:nvSpPr>
        <p:spPr>
          <a:xfrm>
            <a:off x="8458200" y="6248400"/>
            <a:ext cx="3467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1600" dirty="0"/>
              <a:t>Image credit: Microsoft Research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85B7F8-9389-DC3E-FDC9-C38CFE30B2D2}"/>
              </a:ext>
            </a:extLst>
          </p:cNvPr>
          <p:cNvSpPr txBox="1"/>
          <p:nvPr/>
        </p:nvSpPr>
        <p:spPr>
          <a:xfrm>
            <a:off x="7543800" y="838200"/>
            <a:ext cx="42291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sz="2400" dirty="0"/>
              <a:t>Some data sets present themselves as networks:</a:t>
            </a:r>
          </a:p>
          <a:p>
            <a:endParaRPr lang="en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IT" sz="2400" dirty="0"/>
              <a:t>”friend” or “follower” relations in social networks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p</a:t>
            </a:r>
            <a:r>
              <a:rPr lang="en-IT" sz="2400" dirty="0"/>
              <a:t>arties in a transactions (credit card data, cryptocurrency transactions)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T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c</a:t>
            </a:r>
            <a:r>
              <a:rPr lang="en-IT" sz="2400" dirty="0"/>
              <a:t>alls, texts and DMs in messaging apps </a:t>
            </a:r>
          </a:p>
        </p:txBody>
      </p:sp>
    </p:spTree>
    <p:extLst>
      <p:ext uri="{BB962C8B-B14F-4D97-AF65-F5344CB8AC3E}">
        <p14:creationId xmlns:p14="http://schemas.microsoft.com/office/powerpoint/2010/main" val="389489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00396" y="1028700"/>
            <a:ext cx="11620500" cy="2103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600"/>
              </a:spcAft>
            </a:pPr>
            <a:r>
              <a:rPr lang="en-US" sz="2600" dirty="0">
                <a:ea typeface="Roboto Condensed" pitchFamily="2" charset="0"/>
              </a:rPr>
              <a:t>Arbitrary data sets may be turned into networks in order to apply network data analysis tool, e.g. by creating a network that has</a:t>
            </a:r>
          </a:p>
          <a:p>
            <a:pPr marL="45720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ea typeface="Roboto Condensed" pitchFamily="2" charset="0"/>
              </a:rPr>
              <a:t>A node per data point</a:t>
            </a:r>
          </a:p>
          <a:p>
            <a:pPr marL="457200" indent="-457200">
              <a:spcAft>
                <a:spcPts val="1600"/>
              </a:spcAft>
              <a:buFont typeface="Arial" panose="020B0604020202020204" pitchFamily="34" charset="0"/>
              <a:buChar char="•"/>
            </a:pPr>
            <a:r>
              <a:rPr lang="en-US" sz="2600" dirty="0">
                <a:ea typeface="Roboto Condensed" pitchFamily="2" charset="0"/>
              </a:rPr>
              <a:t>An edge between each pair of data points that are ”close” in a certain metric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419100" y="4114800"/>
            <a:ext cx="3456813" cy="2383440"/>
            <a:chOff x="4222376" y="1142476"/>
            <a:chExt cx="4587533" cy="3694393"/>
          </a:xfrm>
        </p:grpSpPr>
        <p:grpSp>
          <p:nvGrpSpPr>
            <p:cNvPr id="21" name="Group 20"/>
            <p:cNvGrpSpPr/>
            <p:nvPr/>
          </p:nvGrpSpPr>
          <p:grpSpPr>
            <a:xfrm>
              <a:off x="4222376" y="1142476"/>
              <a:ext cx="4013948" cy="3694393"/>
              <a:chOff x="4558552" y="2471083"/>
              <a:chExt cx="3476625" cy="3116170"/>
            </a:xfrm>
          </p:grpSpPr>
          <p:pic>
            <p:nvPicPr>
              <p:cNvPr id="23" name="Picture 22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558552" y="2471083"/>
                <a:ext cx="3476625" cy="2706874"/>
              </a:xfrm>
              <a:prstGeom prst="rect">
                <a:avLst/>
              </a:prstGeom>
            </p:spPr>
          </p:pic>
          <p:sp>
            <p:nvSpPr>
              <p:cNvPr id="24" name="Rectangle 23"/>
              <p:cNvSpPr/>
              <p:nvPr/>
            </p:nvSpPr>
            <p:spPr>
              <a:xfrm>
                <a:off x="6219520" y="5103159"/>
                <a:ext cx="369794" cy="48409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5005793" y="4351626"/>
              <a:ext cx="3804116" cy="4770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tx1"/>
                  </a:solidFill>
                  <a:latin typeface="Roboto Condensed" pitchFamily="2" charset="0"/>
                  <a:ea typeface="Roboto Condensed" pitchFamily="2" charset="0"/>
                </a:rPr>
                <a:t>[image credit:  Ma-Wu-Luo-Feng 2011]</a:t>
              </a: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596" y="4114800"/>
            <a:ext cx="2070100" cy="2298700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691" y="4146738"/>
            <a:ext cx="4152900" cy="2222500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5753100" y="6498240"/>
            <a:ext cx="3771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image credit: Ng-Jordan-Weiss, 2001]</a:t>
            </a:r>
          </a:p>
        </p:txBody>
      </p:sp>
    </p:spTree>
    <p:extLst>
      <p:ext uri="{BB962C8B-B14F-4D97-AF65-F5344CB8AC3E}">
        <p14:creationId xmlns:p14="http://schemas.microsoft.com/office/powerpoint/2010/main" val="323020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12892" y="177225"/>
            <a:ext cx="47981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Conductance of a graph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600200" y="2209800"/>
            <a:ext cx="3352800" cy="2743200"/>
            <a:chOff x="406186" y="752621"/>
            <a:chExt cx="5464115" cy="3984763"/>
          </a:xfrm>
        </p:grpSpPr>
        <p:cxnSp>
          <p:nvCxnSpPr>
            <p:cNvPr id="8" name="Straight Connector 7"/>
            <p:cNvCxnSpPr/>
            <p:nvPr/>
          </p:nvCxnSpPr>
          <p:spPr bwMode="auto">
            <a:xfrm flipV="1">
              <a:off x="2675734" y="2795106"/>
              <a:ext cx="452659" cy="47474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" name="Straight Connector 8"/>
            <p:cNvCxnSpPr/>
            <p:nvPr/>
          </p:nvCxnSpPr>
          <p:spPr bwMode="auto">
            <a:xfrm flipV="1">
              <a:off x="2669594" y="3072279"/>
              <a:ext cx="1447764" cy="21065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Straight Connector 9"/>
            <p:cNvCxnSpPr/>
            <p:nvPr/>
          </p:nvCxnSpPr>
          <p:spPr bwMode="auto">
            <a:xfrm rot="5400000" flipH="1" flipV="1">
              <a:off x="3041817" y="2282103"/>
              <a:ext cx="631951" cy="43840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/>
            <p:nvPr/>
          </p:nvCxnSpPr>
          <p:spPr bwMode="auto">
            <a:xfrm>
              <a:off x="3138589" y="2795106"/>
              <a:ext cx="988965" cy="26608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/>
            <p:nvPr/>
          </p:nvCxnSpPr>
          <p:spPr bwMode="auto">
            <a:xfrm flipV="1">
              <a:off x="3485236" y="3072279"/>
              <a:ext cx="672904" cy="38803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rot="16200000" flipV="1">
              <a:off x="2557377" y="2211447"/>
              <a:ext cx="535587" cy="49222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/>
            <p:nvPr/>
          </p:nvCxnSpPr>
          <p:spPr bwMode="auto">
            <a:xfrm flipV="1">
              <a:off x="925928" y="1430779"/>
              <a:ext cx="1306406" cy="19475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>
              <a:off x="907353" y="1705732"/>
              <a:ext cx="693447" cy="23772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 rot="16200000" flipH="1">
              <a:off x="585247" y="2013371"/>
              <a:ext cx="761851" cy="19812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 rot="5400000">
              <a:off x="1151833" y="2033252"/>
              <a:ext cx="495489" cy="47055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/>
            <p:nvPr/>
          </p:nvCxnSpPr>
          <p:spPr bwMode="auto">
            <a:xfrm rot="10800000" flipV="1">
              <a:off x="1758684" y="1479468"/>
              <a:ext cx="504607" cy="42102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/>
            <p:cNvCxnSpPr/>
            <p:nvPr/>
          </p:nvCxnSpPr>
          <p:spPr bwMode="auto">
            <a:xfrm rot="16200000" flipV="1">
              <a:off x="1542887" y="2232326"/>
              <a:ext cx="673064" cy="27861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/>
            <p:cNvCxnSpPr/>
            <p:nvPr/>
          </p:nvCxnSpPr>
          <p:spPr bwMode="auto">
            <a:xfrm rot="5400000" flipH="1" flipV="1">
              <a:off x="2030056" y="2285861"/>
              <a:ext cx="509810" cy="34053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/>
            <p:nvPr/>
          </p:nvCxnSpPr>
          <p:spPr bwMode="auto">
            <a:xfrm rot="16200000" flipV="1">
              <a:off x="2141928" y="1711354"/>
              <a:ext cx="558501" cy="11764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/>
            <p:nvPr/>
          </p:nvCxnSpPr>
          <p:spPr bwMode="auto">
            <a:xfrm rot="10800000">
              <a:off x="1786546" y="1963501"/>
              <a:ext cx="631531" cy="143205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 rot="10800000" flipV="1">
              <a:off x="2582153" y="1677089"/>
              <a:ext cx="489129" cy="403840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Straight Connector 23"/>
            <p:cNvCxnSpPr/>
            <p:nvPr/>
          </p:nvCxnSpPr>
          <p:spPr bwMode="auto">
            <a:xfrm rot="10800000">
              <a:off x="2411887" y="1433644"/>
              <a:ext cx="640819" cy="151796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Straight Connector 24"/>
            <p:cNvCxnSpPr/>
            <p:nvPr/>
          </p:nvCxnSpPr>
          <p:spPr bwMode="auto">
            <a:xfrm rot="10800000">
              <a:off x="1189066" y="2593604"/>
              <a:ext cx="783224" cy="18330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 rot="16200000" flipH="1">
              <a:off x="2655082" y="2196926"/>
              <a:ext cx="999571" cy="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 rot="10800000" flipV="1">
              <a:off x="2154941" y="2788362"/>
              <a:ext cx="891575" cy="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Straight Connector 27"/>
            <p:cNvCxnSpPr/>
            <p:nvPr/>
          </p:nvCxnSpPr>
          <p:spPr bwMode="auto">
            <a:xfrm flipV="1">
              <a:off x="1281496" y="3299605"/>
              <a:ext cx="1306406" cy="19475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Straight Connector 28"/>
            <p:cNvCxnSpPr/>
            <p:nvPr/>
          </p:nvCxnSpPr>
          <p:spPr bwMode="auto">
            <a:xfrm rot="10800000" flipV="1">
              <a:off x="2114252" y="3348294"/>
              <a:ext cx="504607" cy="42102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/>
            <p:nvPr/>
          </p:nvCxnSpPr>
          <p:spPr bwMode="auto">
            <a:xfrm rot="16200000" flipV="1">
              <a:off x="2497496" y="3580181"/>
              <a:ext cx="558501" cy="11764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 rot="10800000" flipV="1">
              <a:off x="2937722" y="3545915"/>
              <a:ext cx="489129" cy="403840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Straight Connector 31"/>
            <p:cNvCxnSpPr/>
            <p:nvPr/>
          </p:nvCxnSpPr>
          <p:spPr bwMode="auto">
            <a:xfrm rot="10800000">
              <a:off x="2767456" y="3302470"/>
              <a:ext cx="640819" cy="151796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16200000" flipH="1">
              <a:off x="3010651" y="4065752"/>
              <a:ext cx="999571" cy="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Straight Connector 33"/>
            <p:cNvCxnSpPr/>
            <p:nvPr/>
          </p:nvCxnSpPr>
          <p:spPr bwMode="auto">
            <a:xfrm>
              <a:off x="1262921" y="3574558"/>
              <a:ext cx="693447" cy="23772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/>
            <p:nvPr/>
          </p:nvCxnSpPr>
          <p:spPr bwMode="auto">
            <a:xfrm rot="16200000" flipH="1">
              <a:off x="940816" y="3882197"/>
              <a:ext cx="761851" cy="19812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/>
            <p:cNvCxnSpPr/>
            <p:nvPr/>
          </p:nvCxnSpPr>
          <p:spPr bwMode="auto">
            <a:xfrm rot="5400000">
              <a:off x="1507402" y="3902079"/>
              <a:ext cx="495489" cy="47055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/>
            <p:cNvCxnSpPr/>
            <p:nvPr/>
          </p:nvCxnSpPr>
          <p:spPr bwMode="auto">
            <a:xfrm rot="16200000" flipV="1">
              <a:off x="1898455" y="4101153"/>
              <a:ext cx="673064" cy="27861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/>
            <p:cNvCxnSpPr/>
            <p:nvPr/>
          </p:nvCxnSpPr>
          <p:spPr bwMode="auto">
            <a:xfrm rot="5400000" flipH="1" flipV="1">
              <a:off x="2385625" y="4154688"/>
              <a:ext cx="509810" cy="34053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/>
            <p:cNvCxnSpPr/>
            <p:nvPr/>
          </p:nvCxnSpPr>
          <p:spPr bwMode="auto">
            <a:xfrm rot="10800000">
              <a:off x="2142115" y="3832327"/>
              <a:ext cx="631531" cy="143205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Straight Connector 39"/>
            <p:cNvCxnSpPr/>
            <p:nvPr/>
          </p:nvCxnSpPr>
          <p:spPr bwMode="auto">
            <a:xfrm rot="16200000" flipV="1">
              <a:off x="2912946" y="4080273"/>
              <a:ext cx="535587" cy="49222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0800000">
              <a:off x="1544635" y="4462430"/>
              <a:ext cx="783224" cy="18330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10800000" flipV="1">
              <a:off x="2510509" y="4657189"/>
              <a:ext cx="891575" cy="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18852439" flipV="1">
              <a:off x="3930962" y="2450866"/>
              <a:ext cx="749346" cy="28640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4" name="Straight Connector 43"/>
            <p:cNvCxnSpPr/>
            <p:nvPr/>
          </p:nvCxnSpPr>
          <p:spPr bwMode="auto">
            <a:xfrm rot="8052439" flipH="1" flipV="1">
              <a:off x="4260346" y="2802551"/>
              <a:ext cx="567589" cy="35004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/>
            <p:nvPr/>
          </p:nvCxnSpPr>
          <p:spPr bwMode="auto">
            <a:xfrm rot="16200000" flipV="1">
              <a:off x="3403530" y="2330045"/>
              <a:ext cx="913601" cy="57437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>
              <a:off x="4046157" y="1196539"/>
              <a:ext cx="1267002" cy="99741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 rot="16200000" flipH="1">
              <a:off x="3787755" y="1480085"/>
              <a:ext cx="888458" cy="37165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8" name="Straight Connector 47"/>
            <p:cNvCxnSpPr/>
            <p:nvPr/>
          </p:nvCxnSpPr>
          <p:spPr bwMode="auto">
            <a:xfrm rot="18852439" flipH="1">
              <a:off x="3393653" y="1573600"/>
              <a:ext cx="848196" cy="20366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9" name="Straight Connector 48"/>
            <p:cNvCxnSpPr/>
            <p:nvPr/>
          </p:nvCxnSpPr>
          <p:spPr bwMode="auto">
            <a:xfrm rot="10800000">
              <a:off x="3590038" y="2118522"/>
              <a:ext cx="861563" cy="1676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Connector 49"/>
            <p:cNvCxnSpPr/>
            <p:nvPr/>
          </p:nvCxnSpPr>
          <p:spPr bwMode="auto">
            <a:xfrm rot="13452439" flipV="1">
              <a:off x="4629844" y="1918237"/>
              <a:ext cx="518702" cy="46873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 rot="18852439" flipV="1">
              <a:off x="4823294" y="2475843"/>
              <a:ext cx="621798" cy="12092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2" name="Straight Connector 51"/>
            <p:cNvCxnSpPr/>
            <p:nvPr/>
          </p:nvCxnSpPr>
          <p:spPr bwMode="auto">
            <a:xfrm rot="16200000" flipV="1">
              <a:off x="4306772" y="2280242"/>
              <a:ext cx="771114" cy="44767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Straight Connector 52"/>
            <p:cNvCxnSpPr/>
            <p:nvPr/>
          </p:nvCxnSpPr>
          <p:spPr bwMode="auto">
            <a:xfrm rot="13452439" flipV="1">
              <a:off x="5103923" y="2714433"/>
              <a:ext cx="502792" cy="44960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Straight Connector 53"/>
            <p:cNvCxnSpPr/>
            <p:nvPr/>
          </p:nvCxnSpPr>
          <p:spPr bwMode="auto">
            <a:xfrm rot="16200000" flipV="1">
              <a:off x="5138933" y="2326277"/>
              <a:ext cx="813021" cy="46456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Straight Connector 54"/>
            <p:cNvCxnSpPr/>
            <p:nvPr/>
          </p:nvCxnSpPr>
          <p:spPr bwMode="auto">
            <a:xfrm rot="16200000" flipV="1">
              <a:off x="4396698" y="3400853"/>
              <a:ext cx="1089618" cy="1689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" name="Straight Connector 55"/>
            <p:cNvCxnSpPr/>
            <p:nvPr/>
          </p:nvCxnSpPr>
          <p:spPr bwMode="auto">
            <a:xfrm rot="18852439" flipH="1">
              <a:off x="4813735" y="3448712"/>
              <a:ext cx="1112856" cy="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Straight Connector 56"/>
            <p:cNvCxnSpPr/>
            <p:nvPr/>
          </p:nvCxnSpPr>
          <p:spPr bwMode="auto">
            <a:xfrm rot="16200000" flipV="1">
              <a:off x="4112760" y="3066690"/>
              <a:ext cx="838166" cy="81932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8" name="Straight Connector 57"/>
            <p:cNvCxnSpPr/>
            <p:nvPr/>
          </p:nvCxnSpPr>
          <p:spPr bwMode="auto">
            <a:xfrm>
              <a:off x="2036283" y="2781099"/>
              <a:ext cx="666854" cy="494096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9" name="Straight Connector 58"/>
            <p:cNvCxnSpPr/>
            <p:nvPr/>
          </p:nvCxnSpPr>
          <p:spPr bwMode="auto">
            <a:xfrm rot="16200000" flipH="1">
              <a:off x="692591" y="3002975"/>
              <a:ext cx="917368" cy="6291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flipV="1">
              <a:off x="3150813" y="1188160"/>
              <a:ext cx="886898" cy="42746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1" name="Straight Connector 60"/>
            <p:cNvCxnSpPr/>
            <p:nvPr/>
          </p:nvCxnSpPr>
          <p:spPr bwMode="auto">
            <a:xfrm rot="10800000" flipV="1">
              <a:off x="3480230" y="3912201"/>
              <a:ext cx="1419045" cy="737585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2" name="Straight Connector 61"/>
            <p:cNvCxnSpPr/>
            <p:nvPr/>
          </p:nvCxnSpPr>
          <p:spPr bwMode="auto">
            <a:xfrm rot="10800000">
              <a:off x="3505570" y="3476353"/>
              <a:ext cx="1427489" cy="43584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63" name="Group 77"/>
            <p:cNvGrpSpPr/>
            <p:nvPr/>
          </p:nvGrpSpPr>
          <p:grpSpPr>
            <a:xfrm>
              <a:off x="743278" y="1108143"/>
              <a:ext cx="5127023" cy="3629241"/>
              <a:chOff x="1292490" y="1297540"/>
              <a:chExt cx="6379639" cy="4550953"/>
            </a:xfrm>
            <a:solidFill>
              <a:schemeClr val="tx1"/>
            </a:solidFill>
          </p:grpSpPr>
          <p:sp>
            <p:nvSpPr>
              <p:cNvPr id="66" name="Oval 65"/>
              <p:cNvSpPr/>
              <p:nvPr/>
            </p:nvSpPr>
            <p:spPr bwMode="auto">
              <a:xfrm>
                <a:off x="4158446" y="3289554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67" name="Oval 66"/>
              <p:cNvSpPr/>
              <p:nvPr/>
            </p:nvSpPr>
            <p:spPr bwMode="auto">
              <a:xfrm>
                <a:off x="1292490" y="186732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68" name="Oval 67"/>
              <p:cNvSpPr/>
              <p:nvPr/>
            </p:nvSpPr>
            <p:spPr bwMode="auto">
              <a:xfrm>
                <a:off x="1616065" y="3030967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69" name="Oval 68"/>
              <p:cNvSpPr/>
              <p:nvPr/>
            </p:nvSpPr>
            <p:spPr bwMode="auto">
              <a:xfrm>
                <a:off x="2355668" y="2255205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0" name="Oval 69"/>
              <p:cNvSpPr/>
              <p:nvPr/>
            </p:nvSpPr>
            <p:spPr bwMode="auto">
              <a:xfrm>
                <a:off x="3141494" y="1565638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 bwMode="auto">
              <a:xfrm>
                <a:off x="3372620" y="2470694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2" name="Oval 71"/>
              <p:cNvSpPr/>
              <p:nvPr/>
            </p:nvSpPr>
            <p:spPr bwMode="auto">
              <a:xfrm>
                <a:off x="2817918" y="3289554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3" name="Oval 72"/>
              <p:cNvSpPr/>
              <p:nvPr/>
            </p:nvSpPr>
            <p:spPr bwMode="auto">
              <a:xfrm>
                <a:off x="4158446" y="1824225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4" name="Oval 73"/>
              <p:cNvSpPr/>
              <p:nvPr/>
            </p:nvSpPr>
            <p:spPr bwMode="auto">
              <a:xfrm>
                <a:off x="3583934" y="3909087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5" name="Oval 74"/>
              <p:cNvSpPr/>
              <p:nvPr/>
            </p:nvSpPr>
            <p:spPr bwMode="auto">
              <a:xfrm>
                <a:off x="4600886" y="4167674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6" name="Oval 75"/>
              <p:cNvSpPr/>
              <p:nvPr/>
            </p:nvSpPr>
            <p:spPr bwMode="auto">
              <a:xfrm>
                <a:off x="1734930" y="4210772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7" name="Oval 76"/>
              <p:cNvSpPr/>
              <p:nvPr/>
            </p:nvSpPr>
            <p:spPr bwMode="auto">
              <a:xfrm>
                <a:off x="2058505" y="5374416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8" name="Oval 77"/>
              <p:cNvSpPr/>
              <p:nvPr/>
            </p:nvSpPr>
            <p:spPr bwMode="auto">
              <a:xfrm>
                <a:off x="2798108" y="459865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9" name="Oval 78"/>
              <p:cNvSpPr/>
              <p:nvPr/>
            </p:nvSpPr>
            <p:spPr bwMode="auto">
              <a:xfrm>
                <a:off x="3815060" y="481414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0" name="Oval 79"/>
              <p:cNvSpPr/>
              <p:nvPr/>
            </p:nvSpPr>
            <p:spPr bwMode="auto">
              <a:xfrm>
                <a:off x="3260358" y="563300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1" name="Oval 80"/>
              <p:cNvSpPr/>
              <p:nvPr/>
            </p:nvSpPr>
            <p:spPr bwMode="auto">
              <a:xfrm>
                <a:off x="4600886" y="563300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2" name="Oval 81"/>
              <p:cNvSpPr/>
              <p:nvPr/>
            </p:nvSpPr>
            <p:spPr bwMode="auto">
              <a:xfrm rot="2652439">
                <a:off x="5408780" y="3630698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3" name="Oval 82"/>
              <p:cNvSpPr/>
              <p:nvPr/>
            </p:nvSpPr>
            <p:spPr bwMode="auto">
              <a:xfrm rot="2652439">
                <a:off x="5292252" y="1297540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4" name="Oval 83"/>
              <p:cNvSpPr/>
              <p:nvPr/>
            </p:nvSpPr>
            <p:spPr bwMode="auto">
              <a:xfrm rot="2652439">
                <a:off x="4706379" y="2480349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5" name="Oval 84"/>
              <p:cNvSpPr/>
              <p:nvPr/>
            </p:nvSpPr>
            <p:spPr bwMode="auto">
              <a:xfrm rot="2652439">
                <a:off x="5800884" y="2442153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6" name="Oval 85"/>
              <p:cNvSpPr/>
              <p:nvPr/>
            </p:nvSpPr>
            <p:spPr bwMode="auto">
              <a:xfrm rot="2652439">
                <a:off x="6868388" y="2509054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7" name="Oval 86"/>
              <p:cNvSpPr/>
              <p:nvPr/>
            </p:nvSpPr>
            <p:spPr bwMode="auto">
              <a:xfrm rot="2652439">
                <a:off x="6397571" y="3412880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8" name="Oval 87"/>
              <p:cNvSpPr/>
              <p:nvPr/>
            </p:nvSpPr>
            <p:spPr bwMode="auto">
              <a:xfrm rot="2652439">
                <a:off x="7434547" y="3514176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9" name="Oval 88"/>
              <p:cNvSpPr/>
              <p:nvPr/>
            </p:nvSpPr>
            <p:spPr bwMode="auto">
              <a:xfrm rot="2652439">
                <a:off x="6396542" y="4683600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</p:grpSp>
        <p:sp>
          <p:nvSpPr>
            <p:cNvPr id="64" name="Freeform 63"/>
            <p:cNvSpPr/>
            <p:nvPr/>
          </p:nvSpPr>
          <p:spPr bwMode="auto">
            <a:xfrm>
              <a:off x="406186" y="922797"/>
              <a:ext cx="3657601" cy="2387600"/>
            </a:xfrm>
            <a:custGeom>
              <a:avLst/>
              <a:gdLst>
                <a:gd name="connsiteX0" fmla="*/ 268749 w 3657601"/>
                <a:gd name="connsiteY0" fmla="*/ 275303 h 2387600"/>
                <a:gd name="connsiteX1" fmla="*/ 42607 w 3657601"/>
                <a:gd name="connsiteY1" fmla="*/ 747251 h 2387600"/>
                <a:gd name="connsiteX2" fmla="*/ 199923 w 3657601"/>
                <a:gd name="connsiteY2" fmla="*/ 2143432 h 2387600"/>
                <a:gd name="connsiteX3" fmla="*/ 1242143 w 3657601"/>
                <a:gd name="connsiteY3" fmla="*/ 2212257 h 2387600"/>
                <a:gd name="connsiteX4" fmla="*/ 2107381 w 3657601"/>
                <a:gd name="connsiteY4" fmla="*/ 2005780 h 2387600"/>
                <a:gd name="connsiteX5" fmla="*/ 2825136 w 3657601"/>
                <a:gd name="connsiteY5" fmla="*/ 2153264 h 2387600"/>
                <a:gd name="connsiteX6" fmla="*/ 3542891 w 3657601"/>
                <a:gd name="connsiteY6" fmla="*/ 1543664 h 2387600"/>
                <a:gd name="connsiteX7" fmla="*/ 3513394 w 3657601"/>
                <a:gd name="connsiteY7" fmla="*/ 796412 h 2387600"/>
                <a:gd name="connsiteX8" fmla="*/ 2854633 w 3657601"/>
                <a:gd name="connsiteY8" fmla="*/ 216309 h 2387600"/>
                <a:gd name="connsiteX9" fmla="*/ 809523 w 3657601"/>
                <a:gd name="connsiteY9" fmla="*/ 9832 h 2387600"/>
                <a:gd name="connsiteX10" fmla="*/ 268749 w 3657601"/>
                <a:gd name="connsiteY10" fmla="*/ 275303 h 238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57601" h="2387600">
                  <a:moveTo>
                    <a:pt x="268749" y="275303"/>
                  </a:moveTo>
                  <a:cubicBezTo>
                    <a:pt x="140930" y="398206"/>
                    <a:pt x="54078" y="435896"/>
                    <a:pt x="42607" y="747251"/>
                  </a:cubicBezTo>
                  <a:cubicBezTo>
                    <a:pt x="31136" y="1058606"/>
                    <a:pt x="0" y="1899264"/>
                    <a:pt x="199923" y="2143432"/>
                  </a:cubicBezTo>
                  <a:cubicBezTo>
                    <a:pt x="399846" y="2387600"/>
                    <a:pt x="924233" y="2235199"/>
                    <a:pt x="1242143" y="2212257"/>
                  </a:cubicBezTo>
                  <a:cubicBezTo>
                    <a:pt x="1560053" y="2189315"/>
                    <a:pt x="1843549" y="2015612"/>
                    <a:pt x="2107381" y="2005780"/>
                  </a:cubicBezTo>
                  <a:cubicBezTo>
                    <a:pt x="2371213" y="1995948"/>
                    <a:pt x="2585884" y="2230283"/>
                    <a:pt x="2825136" y="2153264"/>
                  </a:cubicBezTo>
                  <a:cubicBezTo>
                    <a:pt x="3064388" y="2076245"/>
                    <a:pt x="3428181" y="1769806"/>
                    <a:pt x="3542891" y="1543664"/>
                  </a:cubicBezTo>
                  <a:cubicBezTo>
                    <a:pt x="3657601" y="1317522"/>
                    <a:pt x="3628104" y="1017638"/>
                    <a:pt x="3513394" y="796412"/>
                  </a:cubicBezTo>
                  <a:cubicBezTo>
                    <a:pt x="3398684" y="575186"/>
                    <a:pt x="3305278" y="347406"/>
                    <a:pt x="2854633" y="216309"/>
                  </a:cubicBezTo>
                  <a:cubicBezTo>
                    <a:pt x="2403988" y="85212"/>
                    <a:pt x="1237226" y="0"/>
                    <a:pt x="809523" y="9832"/>
                  </a:cubicBezTo>
                  <a:cubicBezTo>
                    <a:pt x="381820" y="19664"/>
                    <a:pt x="396568" y="152400"/>
                    <a:pt x="268749" y="275303"/>
                  </a:cubicBezTo>
                  <a:close/>
                </a:path>
              </a:pathLst>
            </a:custGeom>
            <a:solidFill>
              <a:srgbClr val="92D050">
                <a:alpha val="71000"/>
              </a:srgbClr>
            </a:solidFill>
            <a:ln w="158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ill Sans MT Condensed" pitchFamily="34" charset="0"/>
                <a:cs typeface="Arial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5" name="Text Box 6"/>
                <p:cNvSpPr txBox="1">
                  <a:spLocks noChangeArrowheads="1"/>
                </p:cNvSpPr>
                <p:nvPr/>
              </p:nvSpPr>
              <p:spPr bwMode="auto">
                <a:xfrm>
                  <a:off x="699472" y="752621"/>
                  <a:ext cx="533399" cy="133673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500" b="0" i="1" u="none" dirty="0" smtClean="0">
                            <a:latin typeface="Cambria Math" panose="02040503050406030204" pitchFamily="18" charset="0"/>
                          </a:rPr>
                          <m:t>𝑆</m:t>
                        </m:r>
                      </m:oMath>
                    </m:oMathPara>
                  </a14:m>
                  <a:endParaRPr lang="en-US" sz="35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66" name="Text 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699472" y="752621"/>
                  <a:ext cx="533399" cy="1336738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r="-35897"/>
                  </a:stretch>
                </a:blip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173" name="TextBox 172"/>
              <p:cNvSpPr txBox="1"/>
              <p:nvPr/>
            </p:nvSpPr>
            <p:spPr>
              <a:xfrm>
                <a:off x="5902586" y="2303475"/>
                <a:ext cx="3260187" cy="19825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2400" b="0" i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Roboto Condensed" pitchFamily="2" charset="0"/>
                        </a:rPr>
                        <m:t>Φ</m:t>
                      </m:r>
                      <m:d>
                        <m:d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</m:ctrlPr>
                        </m:dPr>
                        <m:e>
                          <m: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  <m:t>𝑆</m:t>
                          </m:r>
                        </m:e>
                      </m:d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Roboto Condensed" pitchFamily="2" charset="0"/>
                        </a:rPr>
                        <m:t>=</m:t>
                      </m:r>
                      <m:f>
                        <m:fPr>
                          <m:ctrlPr>
                            <a:rPr lang="en-US" sz="24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</m:ctrlPr>
                        </m:fPr>
                        <m:num>
                          <m:d>
                            <m:dPr>
                              <m:begChr m:val="|"/>
                              <m:endChr m:val="|"/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Roboto Condensed" pitchFamily="2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Roboto Condensed" pitchFamily="2" charset="0"/>
                                </a:rPr>
                                <m:t>𝐸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Roboto Condensed" pitchFamily="2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ea typeface="Roboto Condensed" pitchFamily="2" charset="0"/>
                                    </a:rPr>
                                    <m:t>𝑆</m:t>
                                  </m:r>
                                </m:e>
                              </m:d>
                            </m:e>
                          </m:d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Roboto Condensed" pitchFamily="2" charset="0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  <a:ea typeface="Roboto Condensed" pitchFamily="2" charset="0"/>
                                </a:rPr>
                                <m:t>𝑣𝑜𝑙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  <a:ea typeface="Roboto Condensed" pitchFamily="2" charset="0"/>
                                </a:rPr>
                                <m:t>(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ea typeface="Roboto Condensed" pitchFamily="2" charset="0"/>
                                </a:rPr>
                                <m:t>𝑆</m:t>
                              </m:r>
                              <m:r>
                                <a:rPr lang="en-US" sz="2400" b="0" i="1" smtClean="0">
                                  <a:solidFill>
                                    <a:schemeClr val="tx1"/>
                                  </a:solidFill>
                                  <a:latin typeface="Cambria Math" charset="0"/>
                                  <a:ea typeface="Roboto Condensed" pitchFamily="2" charset="0"/>
                                </a:rPr>
                                <m:t>)</m:t>
                              </m:r>
                            </m:e>
                          </m:d>
                        </m:den>
                      </m:f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Roboto Condensed" pitchFamily="2" charset="0"/>
                  <a:ea typeface="Roboto Condensed" pitchFamily="2" charset="0"/>
                </a:endParaRPr>
              </a:p>
              <a:p>
                <a:pPr algn="r"/>
                <a:endParaRPr lang="en-US" sz="2400" dirty="0">
                  <a:latin typeface="Roboto Condensed" pitchFamily="2" charset="0"/>
                  <a:ea typeface="Roboto Condensed" pitchFamily="2" charset="0"/>
                </a:endParaRPr>
              </a:p>
              <a:p>
                <a:pPr algn="r"/>
                <a:endParaRPr lang="en-US" sz="2400" dirty="0">
                  <a:solidFill>
                    <a:schemeClr val="tx1"/>
                  </a:solidFill>
                  <a:latin typeface="Roboto Condensed" pitchFamily="2" charset="0"/>
                  <a:ea typeface="Roboto Condensed" pitchFamily="2" charset="0"/>
                </a:endParaRPr>
              </a:p>
              <a:p>
                <a:pPr algn="r"/>
                <a:endParaRPr lang="en-US" sz="2400" dirty="0">
                  <a:latin typeface="Roboto Condensed" pitchFamily="2" charset="0"/>
                  <a:ea typeface="Roboto Condensed" pitchFamily="2" charset="0"/>
                </a:endParaRPr>
              </a:p>
            </p:txBody>
          </p:sp>
        </mc:Choice>
        <mc:Fallback xmlns="">
          <p:sp>
            <p:nvSpPr>
              <p:cNvPr id="173" name="TextBox 17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2586" y="2303475"/>
                <a:ext cx="3260187" cy="1982594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6112647" y="3752824"/>
                <a:ext cx="3645910" cy="7914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240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  <m:t>Φ</m:t>
                          </m:r>
                        </m:e>
                        <m:sup>
                          <m:r>
                            <a:rPr lang="en-US" sz="240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  <m:t>∗</m:t>
                          </m:r>
                        </m:sup>
                      </m:sSup>
                      <m:d>
                        <m:dPr>
                          <m:ctrlPr>
                            <a:rPr lang="en-US" sz="24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</m:ctrlPr>
                        </m:dPr>
                        <m:e>
                          <m:r>
                            <a:rPr lang="en-US" sz="24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  <m:t>𝐺</m:t>
                          </m:r>
                        </m:e>
                      </m:d>
                      <m:r>
                        <a:rPr lang="en-US" sz="2400" i="1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  <a:ea typeface="Roboto Condensed" pitchFamily="2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Roboto Condensed" pitchFamily="2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Roboto Condensed" pitchFamily="2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24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charset="0"/>
                                  <a:ea typeface="Roboto Condensed" pitchFamily="2" charset="0"/>
                                </a:rPr>
                                <m:t>𝑣𝑜𝑙</m:t>
                              </m:r>
                              <m:r>
                                <a:rPr lang="en-US" sz="24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charset="0"/>
                                  <a:ea typeface="Roboto Condensed" pitchFamily="2" charset="0"/>
                                </a:rPr>
                                <m:t>(</m:t>
                              </m:r>
                              <m:r>
                                <a:rPr lang="en-US" sz="24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charset="0"/>
                                  <a:ea typeface="Roboto Condensed" pitchFamily="2" charset="0"/>
                                </a:rPr>
                                <m:t>𝑆</m:t>
                              </m:r>
                              <m:r>
                                <a:rPr lang="en-US" sz="24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charset="0"/>
                                  <a:ea typeface="Roboto Condensed" pitchFamily="2" charset="0"/>
                                </a:rPr>
                                <m:t>)≤</m:t>
                              </m:r>
                              <m:f>
                                <m:fPr>
                                  <m:ctrlPr>
                                    <a:rPr lang="en-US" sz="2400" i="1"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Roboto Condensed" pitchFamily="2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latin typeface="Cambria Math" charset="0"/>
                                      <a:ea typeface="Roboto Condensed" pitchFamily="2" charset="0"/>
                                    </a:rPr>
                                    <m:t>𝑉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solidFill>
                                        <a:schemeClr val="accent2">
                                          <a:lumMod val="7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  <a:ea typeface="Roboto Condensed" pitchFamily="2" charset="0"/>
                                    </a:rPr>
                                    <m:t>2</m:t>
                                  </m:r>
                                </m:den>
                              </m:f>
                            </m:lim>
                          </m:limLow>
                        </m:fName>
                        <m:e>
                          <m:r>
                            <m:rPr>
                              <m:sty m:val="p"/>
                            </m:rPr>
                            <a:rPr lang="en-US" sz="240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  <a:ea typeface="Roboto Condensed" pitchFamily="2" charset="0"/>
                            </a:rPr>
                            <m:t>Φ</m:t>
                          </m:r>
                          <m:d>
                            <m:dPr>
                              <m:ctrlPr>
                                <a:rPr lang="en-US" sz="24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Roboto Condensed" pitchFamily="2" charset="0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solidFill>
                                    <a:schemeClr val="accent2">
                                      <a:lumMod val="75000"/>
                                    </a:schemeClr>
                                  </a:solidFill>
                                  <a:latin typeface="Cambria Math" panose="02040503050406030204" pitchFamily="18" charset="0"/>
                                  <a:ea typeface="Roboto Condensed" pitchFamily="2" charset="0"/>
                                </a:rPr>
                                <m:t>𝑆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12647" y="3752824"/>
                <a:ext cx="3645910" cy="791435"/>
              </a:xfrm>
              <a:prstGeom prst="rect">
                <a:avLst/>
              </a:prstGeom>
              <a:blipFill rotWithShape="0">
                <a:blip r:embed="rId6"/>
                <a:stretch>
                  <a:fillRect b="-23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21324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12892" y="177225"/>
            <a:ext cx="47981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Conductance of a graph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419100" y="1066800"/>
            <a:ext cx="1117126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Low conductance sets:</a:t>
            </a:r>
            <a:br>
              <a:rPr lang="en-US" sz="2400" dirty="0">
                <a:latin typeface="Roboto" charset="0"/>
                <a:ea typeface="Roboto" charset="0"/>
                <a:cs typeface="Roboto" charset="0"/>
              </a:rPr>
            </a:br>
            <a:endParaRPr lang="en-US" sz="2400" dirty="0">
              <a:latin typeface="Roboto" charset="0"/>
              <a:ea typeface="Roboto" charset="0"/>
              <a:cs typeface="Roboto" charset="0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In </a:t>
            </a:r>
            <a:r>
              <a:rPr lang="en-US" sz="2400" i="1" dirty="0">
                <a:latin typeface="Roboto" charset="0"/>
                <a:ea typeface="Roboto" charset="0"/>
                <a:cs typeface="Roboto" charset="0"/>
              </a:rPr>
              <a:t>image segmentation</a:t>
            </a:r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 nodes are pixels, edges are between nearby pixels likely to be in same feature</a:t>
            </a:r>
            <a:br>
              <a:rPr lang="en-US" sz="2400" dirty="0">
                <a:latin typeface="Roboto" charset="0"/>
                <a:ea typeface="Roboto" charset="0"/>
                <a:cs typeface="Roboto" charset="0"/>
              </a:rPr>
            </a:br>
            <a:endParaRPr lang="en-US" sz="2400" dirty="0">
              <a:latin typeface="Roboto" charset="0"/>
              <a:ea typeface="Roboto" charset="0"/>
              <a:cs typeface="Roboto" charset="0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A low-conductance set is a set of pixels more likely to be in same feature with each others than with other pixels</a:t>
            </a:r>
            <a:br>
              <a:rPr lang="en-US" sz="2400" dirty="0">
                <a:latin typeface="Roboto" charset="0"/>
                <a:ea typeface="Roboto" charset="0"/>
                <a:cs typeface="Roboto" charset="0"/>
              </a:rPr>
            </a:br>
            <a:br>
              <a:rPr lang="en-US" sz="2400" dirty="0">
                <a:latin typeface="Roboto" charset="0"/>
                <a:ea typeface="Roboto" charset="0"/>
                <a:cs typeface="Roboto" charset="0"/>
              </a:rPr>
            </a:br>
            <a:endParaRPr lang="en-US" sz="2400" dirty="0">
              <a:latin typeface="Roboto" charset="0"/>
              <a:ea typeface="Roboto" charset="0"/>
              <a:cs typeface="Roboto" charset="0"/>
            </a:endParaRPr>
          </a:p>
          <a:p>
            <a:pPr marL="342900" indent="-342900">
              <a:buFont typeface="Arial" charset="0"/>
              <a:buChar char="•"/>
            </a:pPr>
            <a:endParaRPr lang="en-US" sz="2400" dirty="0">
              <a:latin typeface="Roboto" charset="0"/>
              <a:ea typeface="Roboto" charset="0"/>
              <a:cs typeface="Roboto" charset="0"/>
            </a:endParaRPr>
          </a:p>
        </p:txBody>
      </p:sp>
      <p:grpSp>
        <p:nvGrpSpPr>
          <p:cNvPr id="91" name="Group 90"/>
          <p:cNvGrpSpPr/>
          <p:nvPr/>
        </p:nvGrpSpPr>
        <p:grpSpPr>
          <a:xfrm>
            <a:off x="8115300" y="4152900"/>
            <a:ext cx="3310940" cy="2383440"/>
            <a:chOff x="4222376" y="1142476"/>
            <a:chExt cx="4393946" cy="3694393"/>
          </a:xfrm>
        </p:grpSpPr>
        <p:grpSp>
          <p:nvGrpSpPr>
            <p:cNvPr id="92" name="Group 91"/>
            <p:cNvGrpSpPr/>
            <p:nvPr/>
          </p:nvGrpSpPr>
          <p:grpSpPr>
            <a:xfrm>
              <a:off x="4222376" y="1142476"/>
              <a:ext cx="4013948" cy="3694393"/>
              <a:chOff x="4558552" y="2471083"/>
              <a:chExt cx="3476625" cy="3116170"/>
            </a:xfrm>
          </p:grpSpPr>
          <p:pic>
            <p:nvPicPr>
              <p:cNvPr id="94" name="Picture 9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4558552" y="2471083"/>
                <a:ext cx="3476625" cy="2706874"/>
              </a:xfrm>
              <a:prstGeom prst="rect">
                <a:avLst/>
              </a:prstGeom>
            </p:spPr>
          </p:pic>
          <p:sp>
            <p:nvSpPr>
              <p:cNvPr id="95" name="Rectangle 94"/>
              <p:cNvSpPr/>
              <p:nvPr/>
            </p:nvSpPr>
            <p:spPr>
              <a:xfrm>
                <a:off x="6219520" y="5103159"/>
                <a:ext cx="369794" cy="48409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3" name="TextBox 92"/>
            <p:cNvSpPr txBox="1"/>
            <p:nvPr/>
          </p:nvSpPr>
          <p:spPr>
            <a:xfrm>
              <a:off x="5005793" y="4351626"/>
              <a:ext cx="3610529" cy="41808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>
                  <a:solidFill>
                    <a:schemeClr val="tx1"/>
                  </a:solidFill>
                  <a:latin typeface="Roboto Condensed" pitchFamily="2" charset="0"/>
                  <a:ea typeface="Roboto Condensed" pitchFamily="2" charset="0"/>
                </a:rPr>
                <a:t>[photo credit:  Ma-Wu-Luo-Feng 2011]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6479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12892" y="177225"/>
            <a:ext cx="47981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Conductance of a graph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419100" y="1066800"/>
            <a:ext cx="111712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Low conductance sets:</a:t>
            </a:r>
            <a:br>
              <a:rPr lang="en-US" sz="2400" dirty="0">
                <a:latin typeface="Roboto" charset="0"/>
                <a:ea typeface="Roboto" charset="0"/>
                <a:cs typeface="Roboto" charset="0"/>
              </a:rPr>
            </a:br>
            <a:endParaRPr lang="en-US" sz="2400" dirty="0">
              <a:latin typeface="Roboto" charset="0"/>
              <a:ea typeface="Roboto" charset="0"/>
              <a:cs typeface="Roboto" charset="0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In </a:t>
            </a:r>
            <a:r>
              <a:rPr lang="en-US" sz="2400" i="1" dirty="0">
                <a:latin typeface="Roboto" charset="0"/>
                <a:ea typeface="Roboto" charset="0"/>
                <a:cs typeface="Roboto" charset="0"/>
              </a:rPr>
              <a:t>data analysis</a:t>
            </a:r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 nodes are data points, edges are between data points close in feature space</a:t>
            </a:r>
            <a:br>
              <a:rPr lang="en-US" sz="2400" dirty="0">
                <a:latin typeface="Roboto" charset="0"/>
                <a:ea typeface="Roboto" charset="0"/>
                <a:cs typeface="Roboto" charset="0"/>
              </a:rPr>
            </a:br>
            <a:endParaRPr lang="en-US" sz="2400" dirty="0">
              <a:latin typeface="Roboto" charset="0"/>
              <a:ea typeface="Roboto" charset="0"/>
              <a:cs typeface="Roboto" charset="0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A low-conductance set is a set of data items more similar to each other than to the rest of the data set</a:t>
            </a:r>
            <a:br>
              <a:rPr lang="en-US" sz="2400" dirty="0">
                <a:latin typeface="Roboto" charset="0"/>
                <a:ea typeface="Roboto" charset="0"/>
                <a:cs typeface="Roboto" charset="0"/>
              </a:rPr>
            </a:br>
            <a:endParaRPr lang="en-US" sz="2400" dirty="0">
              <a:latin typeface="Roboto" charset="0"/>
              <a:ea typeface="Roboto" charset="0"/>
              <a:cs typeface="Roboto" charset="0"/>
            </a:endParaRPr>
          </a:p>
          <a:p>
            <a:pPr marL="342900" indent="-342900">
              <a:buFont typeface="Arial" charset="0"/>
              <a:buChar char="•"/>
            </a:pPr>
            <a:endParaRPr lang="en-US" sz="2400" dirty="0">
              <a:latin typeface="Roboto" charset="0"/>
              <a:ea typeface="Roboto" charset="0"/>
              <a:cs typeface="Roboto" charset="0"/>
            </a:endParaRPr>
          </a:p>
        </p:txBody>
      </p:sp>
      <p:pic>
        <p:nvPicPr>
          <p:cNvPr id="91" name="Picture 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2100" y="4275740"/>
            <a:ext cx="2070100" cy="2298700"/>
          </a:xfrm>
          <a:prstGeom prst="rect">
            <a:avLst/>
          </a:prstGeom>
        </p:spPr>
      </p:pic>
      <p:pic>
        <p:nvPicPr>
          <p:cNvPr id="92" name="Picture 9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3047" y="4275740"/>
            <a:ext cx="4152900" cy="2222500"/>
          </a:xfrm>
          <a:prstGeom prst="rect">
            <a:avLst/>
          </a:prstGeom>
        </p:spPr>
      </p:pic>
      <p:sp>
        <p:nvSpPr>
          <p:cNvPr id="93" name="TextBox 92"/>
          <p:cNvSpPr txBox="1"/>
          <p:nvPr/>
        </p:nvSpPr>
        <p:spPr>
          <a:xfrm>
            <a:off x="5753100" y="6498240"/>
            <a:ext cx="37719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Photo credit: Ng-Jordan-Weiss, 2001]</a:t>
            </a:r>
          </a:p>
        </p:txBody>
      </p:sp>
    </p:spTree>
    <p:extLst>
      <p:ext uri="{BB962C8B-B14F-4D97-AF65-F5344CB8AC3E}">
        <p14:creationId xmlns:p14="http://schemas.microsoft.com/office/powerpoint/2010/main" val="2813844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012892" y="177225"/>
            <a:ext cx="47981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3200" dirty="0">
                <a:solidFill>
                  <a:schemeClr val="accent1">
                    <a:lumMod val="50000"/>
                  </a:schemeClr>
                </a:solidFill>
                <a:latin typeface="Roboto Slab" pitchFamily="2" charset="0"/>
                <a:ea typeface="Roboto Slab" pitchFamily="2" charset="0"/>
              </a:rPr>
              <a:t>Conductance of a graph</a:t>
            </a:r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419100" y="783560"/>
            <a:ext cx="11348411" cy="1654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/>
          </a:p>
        </p:txBody>
      </p:sp>
      <p:sp>
        <p:nvSpPr>
          <p:cNvPr id="90" name="TextBox 89"/>
          <p:cNvSpPr txBox="1"/>
          <p:nvPr/>
        </p:nvSpPr>
        <p:spPr>
          <a:xfrm>
            <a:off x="419100" y="1066800"/>
            <a:ext cx="111712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Low conductance sets:</a:t>
            </a:r>
            <a:br>
              <a:rPr lang="en-US" sz="2400" dirty="0">
                <a:latin typeface="Roboto" charset="0"/>
                <a:ea typeface="Roboto" charset="0"/>
                <a:cs typeface="Roboto" charset="0"/>
              </a:rPr>
            </a:br>
            <a:endParaRPr lang="en-US" sz="2400" dirty="0">
              <a:latin typeface="Roboto" charset="0"/>
              <a:ea typeface="Roboto" charset="0"/>
              <a:cs typeface="Roboto" charset="0"/>
            </a:endParaRPr>
          </a:p>
          <a:p>
            <a:pPr marL="800100" lvl="1" indent="-342900">
              <a:buFont typeface="Arial" charset="0"/>
              <a:buChar char="•"/>
            </a:pPr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In </a:t>
            </a:r>
            <a:r>
              <a:rPr lang="en-US" sz="2400" i="1" dirty="0">
                <a:latin typeface="Roboto" charset="0"/>
                <a:ea typeface="Roboto" charset="0"/>
                <a:cs typeface="Roboto" charset="0"/>
              </a:rPr>
              <a:t>a social network</a:t>
            </a:r>
            <a:r>
              <a:rPr lang="en-US" sz="2400" dirty="0">
                <a:latin typeface="Roboto" charset="0"/>
                <a:ea typeface="Roboto" charset="0"/>
                <a:cs typeface="Roboto" charset="0"/>
              </a:rPr>
              <a:t> a low-conductance set is a set of users that are mostly friends with one another</a:t>
            </a:r>
            <a:br>
              <a:rPr lang="en-US" sz="2400" dirty="0">
                <a:latin typeface="Roboto" charset="0"/>
                <a:ea typeface="Roboto" charset="0"/>
                <a:cs typeface="Roboto" charset="0"/>
              </a:rPr>
            </a:br>
            <a:endParaRPr lang="en-US" sz="2400" dirty="0">
              <a:latin typeface="Roboto" charset="0"/>
              <a:ea typeface="Roboto" charset="0"/>
              <a:cs typeface="Roboto" charset="0"/>
            </a:endParaRPr>
          </a:p>
          <a:p>
            <a:pPr marL="342900" indent="-342900">
              <a:buFont typeface="Arial" charset="0"/>
              <a:buChar char="•"/>
            </a:pPr>
            <a:endParaRPr lang="en-US" sz="2400" dirty="0">
              <a:latin typeface="Roboto" charset="0"/>
              <a:ea typeface="Roboto" charset="0"/>
              <a:cs typeface="Roboto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7030903" y="3200400"/>
            <a:ext cx="3352800" cy="2743200"/>
            <a:chOff x="406186" y="752621"/>
            <a:chExt cx="5464115" cy="3984763"/>
          </a:xfrm>
        </p:grpSpPr>
        <p:cxnSp>
          <p:nvCxnSpPr>
            <p:cNvPr id="9" name="Straight Connector 8"/>
            <p:cNvCxnSpPr/>
            <p:nvPr/>
          </p:nvCxnSpPr>
          <p:spPr bwMode="auto">
            <a:xfrm flipV="1">
              <a:off x="2675734" y="2795106"/>
              <a:ext cx="452659" cy="47474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" name="Straight Connector 9"/>
            <p:cNvCxnSpPr/>
            <p:nvPr/>
          </p:nvCxnSpPr>
          <p:spPr bwMode="auto">
            <a:xfrm flipV="1">
              <a:off x="2669594" y="3072279"/>
              <a:ext cx="1447764" cy="21065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1" name="Straight Connector 10"/>
            <p:cNvCxnSpPr/>
            <p:nvPr/>
          </p:nvCxnSpPr>
          <p:spPr bwMode="auto">
            <a:xfrm rot="5400000" flipH="1" flipV="1">
              <a:off x="3041817" y="2282103"/>
              <a:ext cx="631951" cy="43840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2" name="Straight Connector 11"/>
            <p:cNvCxnSpPr/>
            <p:nvPr/>
          </p:nvCxnSpPr>
          <p:spPr bwMode="auto">
            <a:xfrm>
              <a:off x="3138589" y="2795106"/>
              <a:ext cx="988965" cy="26608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3" name="Straight Connector 12"/>
            <p:cNvCxnSpPr/>
            <p:nvPr/>
          </p:nvCxnSpPr>
          <p:spPr bwMode="auto">
            <a:xfrm flipV="1">
              <a:off x="3485236" y="3072279"/>
              <a:ext cx="672904" cy="38803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" name="Straight Connector 13"/>
            <p:cNvCxnSpPr/>
            <p:nvPr/>
          </p:nvCxnSpPr>
          <p:spPr bwMode="auto">
            <a:xfrm rot="16200000" flipV="1">
              <a:off x="2557377" y="2211447"/>
              <a:ext cx="535587" cy="49222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" name="Straight Connector 14"/>
            <p:cNvCxnSpPr/>
            <p:nvPr/>
          </p:nvCxnSpPr>
          <p:spPr bwMode="auto">
            <a:xfrm flipV="1">
              <a:off x="925928" y="1430779"/>
              <a:ext cx="1306406" cy="19475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6" name="Straight Connector 15"/>
            <p:cNvCxnSpPr/>
            <p:nvPr/>
          </p:nvCxnSpPr>
          <p:spPr bwMode="auto">
            <a:xfrm>
              <a:off x="907353" y="1705732"/>
              <a:ext cx="693447" cy="23772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7" name="Straight Connector 16"/>
            <p:cNvCxnSpPr/>
            <p:nvPr/>
          </p:nvCxnSpPr>
          <p:spPr bwMode="auto">
            <a:xfrm rot="16200000" flipH="1">
              <a:off x="585247" y="2013371"/>
              <a:ext cx="761851" cy="19812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" name="Straight Connector 17"/>
            <p:cNvCxnSpPr/>
            <p:nvPr/>
          </p:nvCxnSpPr>
          <p:spPr bwMode="auto">
            <a:xfrm rot="5400000">
              <a:off x="1151833" y="2033252"/>
              <a:ext cx="495489" cy="47055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9" name="Straight Connector 18"/>
            <p:cNvCxnSpPr/>
            <p:nvPr/>
          </p:nvCxnSpPr>
          <p:spPr bwMode="auto">
            <a:xfrm rot="10800000" flipV="1">
              <a:off x="1758684" y="1479468"/>
              <a:ext cx="504607" cy="42102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0" name="Straight Connector 19"/>
            <p:cNvCxnSpPr/>
            <p:nvPr/>
          </p:nvCxnSpPr>
          <p:spPr bwMode="auto">
            <a:xfrm rot="16200000" flipV="1">
              <a:off x="1542887" y="2232326"/>
              <a:ext cx="673064" cy="27861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1" name="Straight Connector 20"/>
            <p:cNvCxnSpPr/>
            <p:nvPr/>
          </p:nvCxnSpPr>
          <p:spPr bwMode="auto">
            <a:xfrm rot="5400000" flipH="1" flipV="1">
              <a:off x="2030056" y="2285861"/>
              <a:ext cx="509810" cy="34053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2" name="Straight Connector 21"/>
            <p:cNvCxnSpPr/>
            <p:nvPr/>
          </p:nvCxnSpPr>
          <p:spPr bwMode="auto">
            <a:xfrm rot="16200000" flipV="1">
              <a:off x="2141928" y="1711354"/>
              <a:ext cx="558501" cy="11764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3" name="Straight Connector 22"/>
            <p:cNvCxnSpPr/>
            <p:nvPr/>
          </p:nvCxnSpPr>
          <p:spPr bwMode="auto">
            <a:xfrm rot="10800000">
              <a:off x="1786546" y="1963501"/>
              <a:ext cx="631531" cy="143205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4" name="Straight Connector 23"/>
            <p:cNvCxnSpPr/>
            <p:nvPr/>
          </p:nvCxnSpPr>
          <p:spPr bwMode="auto">
            <a:xfrm rot="10800000" flipV="1">
              <a:off x="2582153" y="1677089"/>
              <a:ext cx="489129" cy="403840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5" name="Straight Connector 24"/>
            <p:cNvCxnSpPr/>
            <p:nvPr/>
          </p:nvCxnSpPr>
          <p:spPr bwMode="auto">
            <a:xfrm rot="10800000">
              <a:off x="2411887" y="1433644"/>
              <a:ext cx="640819" cy="151796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6" name="Straight Connector 25"/>
            <p:cNvCxnSpPr/>
            <p:nvPr/>
          </p:nvCxnSpPr>
          <p:spPr bwMode="auto">
            <a:xfrm rot="10800000">
              <a:off x="1189066" y="2593604"/>
              <a:ext cx="783224" cy="18330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7" name="Straight Connector 26"/>
            <p:cNvCxnSpPr/>
            <p:nvPr/>
          </p:nvCxnSpPr>
          <p:spPr bwMode="auto">
            <a:xfrm rot="16200000" flipH="1">
              <a:off x="2655082" y="2196926"/>
              <a:ext cx="999571" cy="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8" name="Straight Connector 27"/>
            <p:cNvCxnSpPr/>
            <p:nvPr/>
          </p:nvCxnSpPr>
          <p:spPr bwMode="auto">
            <a:xfrm rot="10800000" flipV="1">
              <a:off x="2154941" y="2788362"/>
              <a:ext cx="891575" cy="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29" name="Straight Connector 28"/>
            <p:cNvCxnSpPr/>
            <p:nvPr/>
          </p:nvCxnSpPr>
          <p:spPr bwMode="auto">
            <a:xfrm flipV="1">
              <a:off x="1281496" y="3299605"/>
              <a:ext cx="1306406" cy="19475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0" name="Straight Connector 29"/>
            <p:cNvCxnSpPr/>
            <p:nvPr/>
          </p:nvCxnSpPr>
          <p:spPr bwMode="auto">
            <a:xfrm rot="10800000" flipV="1">
              <a:off x="2114252" y="3348294"/>
              <a:ext cx="504607" cy="42102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 rot="16200000" flipV="1">
              <a:off x="2497496" y="3580181"/>
              <a:ext cx="558501" cy="11764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2" name="Straight Connector 31"/>
            <p:cNvCxnSpPr/>
            <p:nvPr/>
          </p:nvCxnSpPr>
          <p:spPr bwMode="auto">
            <a:xfrm rot="10800000" flipV="1">
              <a:off x="2937722" y="3545915"/>
              <a:ext cx="489129" cy="403840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3" name="Straight Connector 32"/>
            <p:cNvCxnSpPr/>
            <p:nvPr/>
          </p:nvCxnSpPr>
          <p:spPr bwMode="auto">
            <a:xfrm rot="10800000">
              <a:off x="2767456" y="3302470"/>
              <a:ext cx="640819" cy="151796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4" name="Straight Connector 33"/>
            <p:cNvCxnSpPr/>
            <p:nvPr/>
          </p:nvCxnSpPr>
          <p:spPr bwMode="auto">
            <a:xfrm rot="16200000" flipH="1">
              <a:off x="3010651" y="4065752"/>
              <a:ext cx="999571" cy="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5" name="Straight Connector 34"/>
            <p:cNvCxnSpPr/>
            <p:nvPr/>
          </p:nvCxnSpPr>
          <p:spPr bwMode="auto">
            <a:xfrm>
              <a:off x="1262921" y="3574558"/>
              <a:ext cx="693447" cy="23772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6" name="Straight Connector 35"/>
            <p:cNvCxnSpPr/>
            <p:nvPr/>
          </p:nvCxnSpPr>
          <p:spPr bwMode="auto">
            <a:xfrm rot="16200000" flipH="1">
              <a:off x="940816" y="3882197"/>
              <a:ext cx="761851" cy="19812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7" name="Straight Connector 36"/>
            <p:cNvCxnSpPr/>
            <p:nvPr/>
          </p:nvCxnSpPr>
          <p:spPr bwMode="auto">
            <a:xfrm rot="5400000">
              <a:off x="1507402" y="3902079"/>
              <a:ext cx="495489" cy="47055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8" name="Straight Connector 37"/>
            <p:cNvCxnSpPr/>
            <p:nvPr/>
          </p:nvCxnSpPr>
          <p:spPr bwMode="auto">
            <a:xfrm rot="16200000" flipV="1">
              <a:off x="1898455" y="4101153"/>
              <a:ext cx="673064" cy="27861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9" name="Straight Connector 38"/>
            <p:cNvCxnSpPr/>
            <p:nvPr/>
          </p:nvCxnSpPr>
          <p:spPr bwMode="auto">
            <a:xfrm rot="5400000" flipH="1" flipV="1">
              <a:off x="2385625" y="4154688"/>
              <a:ext cx="509810" cy="34053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0" name="Straight Connector 39"/>
            <p:cNvCxnSpPr/>
            <p:nvPr/>
          </p:nvCxnSpPr>
          <p:spPr bwMode="auto">
            <a:xfrm rot="10800000">
              <a:off x="2142115" y="3832327"/>
              <a:ext cx="631531" cy="143205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1" name="Straight Connector 40"/>
            <p:cNvCxnSpPr/>
            <p:nvPr/>
          </p:nvCxnSpPr>
          <p:spPr bwMode="auto">
            <a:xfrm rot="16200000" flipV="1">
              <a:off x="2912946" y="4080273"/>
              <a:ext cx="535587" cy="49222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2" name="Straight Connector 41"/>
            <p:cNvCxnSpPr/>
            <p:nvPr/>
          </p:nvCxnSpPr>
          <p:spPr bwMode="auto">
            <a:xfrm rot="10800000">
              <a:off x="1544635" y="4462430"/>
              <a:ext cx="783224" cy="18330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 bwMode="auto">
            <a:xfrm rot="10800000" flipV="1">
              <a:off x="2510509" y="4657189"/>
              <a:ext cx="891575" cy="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4" name="Straight Connector 43"/>
            <p:cNvCxnSpPr/>
            <p:nvPr/>
          </p:nvCxnSpPr>
          <p:spPr bwMode="auto">
            <a:xfrm rot="18852439" flipV="1">
              <a:off x="3930962" y="2450866"/>
              <a:ext cx="749346" cy="28640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5" name="Straight Connector 44"/>
            <p:cNvCxnSpPr/>
            <p:nvPr/>
          </p:nvCxnSpPr>
          <p:spPr bwMode="auto">
            <a:xfrm rot="8052439" flipH="1" flipV="1">
              <a:off x="4260346" y="2802551"/>
              <a:ext cx="567589" cy="35004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6" name="Straight Connector 45"/>
            <p:cNvCxnSpPr/>
            <p:nvPr/>
          </p:nvCxnSpPr>
          <p:spPr bwMode="auto">
            <a:xfrm rot="16200000" flipV="1">
              <a:off x="3403530" y="2330045"/>
              <a:ext cx="913601" cy="57437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 bwMode="auto">
            <a:xfrm>
              <a:off x="4046157" y="1196539"/>
              <a:ext cx="1267002" cy="99741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8" name="Straight Connector 47"/>
            <p:cNvCxnSpPr/>
            <p:nvPr/>
          </p:nvCxnSpPr>
          <p:spPr bwMode="auto">
            <a:xfrm rot="16200000" flipH="1">
              <a:off x="3787755" y="1480085"/>
              <a:ext cx="888458" cy="37165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49" name="Straight Connector 48"/>
            <p:cNvCxnSpPr/>
            <p:nvPr/>
          </p:nvCxnSpPr>
          <p:spPr bwMode="auto">
            <a:xfrm rot="18852439" flipH="1">
              <a:off x="3393653" y="1573600"/>
              <a:ext cx="848196" cy="20366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0" name="Straight Connector 49"/>
            <p:cNvCxnSpPr/>
            <p:nvPr/>
          </p:nvCxnSpPr>
          <p:spPr bwMode="auto">
            <a:xfrm rot="10800000">
              <a:off x="3590038" y="2118522"/>
              <a:ext cx="861563" cy="1676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1" name="Straight Connector 50"/>
            <p:cNvCxnSpPr/>
            <p:nvPr/>
          </p:nvCxnSpPr>
          <p:spPr bwMode="auto">
            <a:xfrm rot="13452439" flipV="1">
              <a:off x="4629844" y="1918237"/>
              <a:ext cx="518702" cy="468738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2" name="Straight Connector 51"/>
            <p:cNvCxnSpPr/>
            <p:nvPr/>
          </p:nvCxnSpPr>
          <p:spPr bwMode="auto">
            <a:xfrm rot="18852439" flipV="1">
              <a:off x="4823294" y="2475843"/>
              <a:ext cx="621798" cy="12092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3" name="Straight Connector 52"/>
            <p:cNvCxnSpPr/>
            <p:nvPr/>
          </p:nvCxnSpPr>
          <p:spPr bwMode="auto">
            <a:xfrm rot="16200000" flipV="1">
              <a:off x="4306772" y="2280242"/>
              <a:ext cx="771114" cy="44767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4" name="Straight Connector 53"/>
            <p:cNvCxnSpPr/>
            <p:nvPr/>
          </p:nvCxnSpPr>
          <p:spPr bwMode="auto">
            <a:xfrm rot="13452439" flipV="1">
              <a:off x="5103923" y="2714433"/>
              <a:ext cx="502792" cy="449609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5" name="Straight Connector 54"/>
            <p:cNvCxnSpPr/>
            <p:nvPr/>
          </p:nvCxnSpPr>
          <p:spPr bwMode="auto">
            <a:xfrm rot="16200000" flipV="1">
              <a:off x="5138933" y="2326277"/>
              <a:ext cx="813021" cy="46456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6" name="Straight Connector 55"/>
            <p:cNvCxnSpPr/>
            <p:nvPr/>
          </p:nvCxnSpPr>
          <p:spPr bwMode="auto">
            <a:xfrm rot="16200000" flipV="1">
              <a:off x="4396698" y="3400853"/>
              <a:ext cx="1089618" cy="16892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7" name="Straight Connector 56"/>
            <p:cNvCxnSpPr/>
            <p:nvPr/>
          </p:nvCxnSpPr>
          <p:spPr bwMode="auto">
            <a:xfrm rot="18852439" flipH="1">
              <a:off x="4813735" y="3448712"/>
              <a:ext cx="1112856" cy="1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8" name="Straight Connector 57"/>
            <p:cNvCxnSpPr/>
            <p:nvPr/>
          </p:nvCxnSpPr>
          <p:spPr bwMode="auto">
            <a:xfrm rot="16200000" flipV="1">
              <a:off x="4112760" y="3066690"/>
              <a:ext cx="838166" cy="81932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59" name="Straight Connector 58"/>
            <p:cNvCxnSpPr/>
            <p:nvPr/>
          </p:nvCxnSpPr>
          <p:spPr bwMode="auto">
            <a:xfrm>
              <a:off x="2036283" y="2781099"/>
              <a:ext cx="666854" cy="494096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0" name="Straight Connector 59"/>
            <p:cNvCxnSpPr/>
            <p:nvPr/>
          </p:nvCxnSpPr>
          <p:spPr bwMode="auto">
            <a:xfrm rot="16200000" flipH="1">
              <a:off x="692591" y="3002975"/>
              <a:ext cx="917368" cy="62914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1" name="Straight Connector 60"/>
            <p:cNvCxnSpPr/>
            <p:nvPr/>
          </p:nvCxnSpPr>
          <p:spPr bwMode="auto">
            <a:xfrm flipV="1">
              <a:off x="3150813" y="1188160"/>
              <a:ext cx="886898" cy="427463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0000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2" name="Straight Connector 61"/>
            <p:cNvCxnSpPr/>
            <p:nvPr/>
          </p:nvCxnSpPr>
          <p:spPr bwMode="auto">
            <a:xfrm rot="10800000" flipV="1">
              <a:off x="3480230" y="3912201"/>
              <a:ext cx="1419045" cy="737585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63" name="Straight Connector 62"/>
            <p:cNvCxnSpPr/>
            <p:nvPr/>
          </p:nvCxnSpPr>
          <p:spPr bwMode="auto">
            <a:xfrm rot="10800000">
              <a:off x="3505570" y="3476353"/>
              <a:ext cx="1427489" cy="435847"/>
            </a:xfrm>
            <a:prstGeom prst="line">
              <a:avLst/>
            </a:prstGeom>
            <a:solidFill>
              <a:srgbClr val="FF0000"/>
            </a:solidFill>
            <a:ln w="285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grpSp>
          <p:nvGrpSpPr>
            <p:cNvPr id="64" name="Group 77"/>
            <p:cNvGrpSpPr/>
            <p:nvPr/>
          </p:nvGrpSpPr>
          <p:grpSpPr>
            <a:xfrm>
              <a:off x="743278" y="1108143"/>
              <a:ext cx="5127023" cy="3629241"/>
              <a:chOff x="1292490" y="1297540"/>
              <a:chExt cx="6379639" cy="4550953"/>
            </a:xfrm>
            <a:solidFill>
              <a:schemeClr val="tx1"/>
            </a:solidFill>
          </p:grpSpPr>
          <p:sp>
            <p:nvSpPr>
              <p:cNvPr id="67" name="Oval 66"/>
              <p:cNvSpPr/>
              <p:nvPr/>
            </p:nvSpPr>
            <p:spPr bwMode="auto">
              <a:xfrm>
                <a:off x="4158446" y="3289554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68" name="Oval 67"/>
              <p:cNvSpPr/>
              <p:nvPr/>
            </p:nvSpPr>
            <p:spPr bwMode="auto">
              <a:xfrm>
                <a:off x="1292490" y="186732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69" name="Oval 68"/>
              <p:cNvSpPr/>
              <p:nvPr/>
            </p:nvSpPr>
            <p:spPr bwMode="auto">
              <a:xfrm>
                <a:off x="1616065" y="3030967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0" name="Oval 69"/>
              <p:cNvSpPr/>
              <p:nvPr/>
            </p:nvSpPr>
            <p:spPr bwMode="auto">
              <a:xfrm>
                <a:off x="2355668" y="2255205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1" name="Oval 70"/>
              <p:cNvSpPr/>
              <p:nvPr/>
            </p:nvSpPr>
            <p:spPr bwMode="auto">
              <a:xfrm>
                <a:off x="3141494" y="1565638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2" name="Oval 71"/>
              <p:cNvSpPr/>
              <p:nvPr/>
            </p:nvSpPr>
            <p:spPr bwMode="auto">
              <a:xfrm>
                <a:off x="3372620" y="2470694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3" name="Oval 72"/>
              <p:cNvSpPr/>
              <p:nvPr/>
            </p:nvSpPr>
            <p:spPr bwMode="auto">
              <a:xfrm>
                <a:off x="2817918" y="3289554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4" name="Oval 73"/>
              <p:cNvSpPr/>
              <p:nvPr/>
            </p:nvSpPr>
            <p:spPr bwMode="auto">
              <a:xfrm>
                <a:off x="4158446" y="1824225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5" name="Oval 74"/>
              <p:cNvSpPr/>
              <p:nvPr/>
            </p:nvSpPr>
            <p:spPr bwMode="auto">
              <a:xfrm>
                <a:off x="3583934" y="3909087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6" name="Oval 75"/>
              <p:cNvSpPr/>
              <p:nvPr/>
            </p:nvSpPr>
            <p:spPr bwMode="auto">
              <a:xfrm>
                <a:off x="4600886" y="4167674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7" name="Oval 76"/>
              <p:cNvSpPr/>
              <p:nvPr/>
            </p:nvSpPr>
            <p:spPr bwMode="auto">
              <a:xfrm>
                <a:off x="1734930" y="4210772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8" name="Oval 77"/>
              <p:cNvSpPr/>
              <p:nvPr/>
            </p:nvSpPr>
            <p:spPr bwMode="auto">
              <a:xfrm>
                <a:off x="2058505" y="5374416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79" name="Oval 78"/>
              <p:cNvSpPr/>
              <p:nvPr/>
            </p:nvSpPr>
            <p:spPr bwMode="auto">
              <a:xfrm>
                <a:off x="2798108" y="459865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0" name="Oval 79"/>
              <p:cNvSpPr/>
              <p:nvPr/>
            </p:nvSpPr>
            <p:spPr bwMode="auto">
              <a:xfrm>
                <a:off x="3815060" y="481414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1" name="Oval 80"/>
              <p:cNvSpPr/>
              <p:nvPr/>
            </p:nvSpPr>
            <p:spPr bwMode="auto">
              <a:xfrm>
                <a:off x="3260358" y="563300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2" name="Oval 81"/>
              <p:cNvSpPr/>
              <p:nvPr/>
            </p:nvSpPr>
            <p:spPr bwMode="auto">
              <a:xfrm>
                <a:off x="4600886" y="5633003"/>
                <a:ext cx="231126" cy="215490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3" name="Oval 82"/>
              <p:cNvSpPr/>
              <p:nvPr/>
            </p:nvSpPr>
            <p:spPr bwMode="auto">
              <a:xfrm rot="2652439">
                <a:off x="5408780" y="3630698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4" name="Oval 83"/>
              <p:cNvSpPr/>
              <p:nvPr/>
            </p:nvSpPr>
            <p:spPr bwMode="auto">
              <a:xfrm rot="2652439">
                <a:off x="5292252" y="1297540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5" name="Oval 84"/>
              <p:cNvSpPr/>
              <p:nvPr/>
            </p:nvSpPr>
            <p:spPr bwMode="auto">
              <a:xfrm rot="2652439">
                <a:off x="4706379" y="2480349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6" name="Oval 85"/>
              <p:cNvSpPr/>
              <p:nvPr/>
            </p:nvSpPr>
            <p:spPr bwMode="auto">
              <a:xfrm rot="2652439">
                <a:off x="5800884" y="2442153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7" name="Oval 86"/>
              <p:cNvSpPr/>
              <p:nvPr/>
            </p:nvSpPr>
            <p:spPr bwMode="auto">
              <a:xfrm rot="2652439">
                <a:off x="6868388" y="2509054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8" name="Oval 87"/>
              <p:cNvSpPr/>
              <p:nvPr/>
            </p:nvSpPr>
            <p:spPr bwMode="auto">
              <a:xfrm rot="2652439">
                <a:off x="6397571" y="3412880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89" name="Oval 88"/>
              <p:cNvSpPr/>
              <p:nvPr/>
            </p:nvSpPr>
            <p:spPr bwMode="auto">
              <a:xfrm rot="2652439">
                <a:off x="7434547" y="3514176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  <p:sp>
            <p:nvSpPr>
              <p:cNvPr id="94" name="Oval 93"/>
              <p:cNvSpPr/>
              <p:nvPr/>
            </p:nvSpPr>
            <p:spPr bwMode="auto">
              <a:xfrm rot="2652439">
                <a:off x="6396542" y="4683600"/>
                <a:ext cx="237582" cy="239912"/>
              </a:xfrm>
              <a:prstGeom prst="ellipse">
                <a:avLst/>
              </a:prstGeom>
              <a:grpFill/>
              <a:ln w="2857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3000" b="0" i="0" u="sng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Gill Sans MT Condensed" pitchFamily="34" charset="0"/>
                  <a:cs typeface="Arial" charset="0"/>
                </a:endParaRPr>
              </a:p>
            </p:txBody>
          </p:sp>
        </p:grpSp>
        <p:sp>
          <p:nvSpPr>
            <p:cNvPr id="65" name="Freeform 64"/>
            <p:cNvSpPr/>
            <p:nvPr/>
          </p:nvSpPr>
          <p:spPr bwMode="auto">
            <a:xfrm>
              <a:off x="406186" y="922797"/>
              <a:ext cx="3657601" cy="2387600"/>
            </a:xfrm>
            <a:custGeom>
              <a:avLst/>
              <a:gdLst>
                <a:gd name="connsiteX0" fmla="*/ 268749 w 3657601"/>
                <a:gd name="connsiteY0" fmla="*/ 275303 h 2387600"/>
                <a:gd name="connsiteX1" fmla="*/ 42607 w 3657601"/>
                <a:gd name="connsiteY1" fmla="*/ 747251 h 2387600"/>
                <a:gd name="connsiteX2" fmla="*/ 199923 w 3657601"/>
                <a:gd name="connsiteY2" fmla="*/ 2143432 h 2387600"/>
                <a:gd name="connsiteX3" fmla="*/ 1242143 w 3657601"/>
                <a:gd name="connsiteY3" fmla="*/ 2212257 h 2387600"/>
                <a:gd name="connsiteX4" fmla="*/ 2107381 w 3657601"/>
                <a:gd name="connsiteY4" fmla="*/ 2005780 h 2387600"/>
                <a:gd name="connsiteX5" fmla="*/ 2825136 w 3657601"/>
                <a:gd name="connsiteY5" fmla="*/ 2153264 h 2387600"/>
                <a:gd name="connsiteX6" fmla="*/ 3542891 w 3657601"/>
                <a:gd name="connsiteY6" fmla="*/ 1543664 h 2387600"/>
                <a:gd name="connsiteX7" fmla="*/ 3513394 w 3657601"/>
                <a:gd name="connsiteY7" fmla="*/ 796412 h 2387600"/>
                <a:gd name="connsiteX8" fmla="*/ 2854633 w 3657601"/>
                <a:gd name="connsiteY8" fmla="*/ 216309 h 2387600"/>
                <a:gd name="connsiteX9" fmla="*/ 809523 w 3657601"/>
                <a:gd name="connsiteY9" fmla="*/ 9832 h 2387600"/>
                <a:gd name="connsiteX10" fmla="*/ 268749 w 3657601"/>
                <a:gd name="connsiteY10" fmla="*/ 275303 h 2387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57601" h="2387600">
                  <a:moveTo>
                    <a:pt x="268749" y="275303"/>
                  </a:moveTo>
                  <a:cubicBezTo>
                    <a:pt x="140930" y="398206"/>
                    <a:pt x="54078" y="435896"/>
                    <a:pt x="42607" y="747251"/>
                  </a:cubicBezTo>
                  <a:cubicBezTo>
                    <a:pt x="31136" y="1058606"/>
                    <a:pt x="0" y="1899264"/>
                    <a:pt x="199923" y="2143432"/>
                  </a:cubicBezTo>
                  <a:cubicBezTo>
                    <a:pt x="399846" y="2387600"/>
                    <a:pt x="924233" y="2235199"/>
                    <a:pt x="1242143" y="2212257"/>
                  </a:cubicBezTo>
                  <a:cubicBezTo>
                    <a:pt x="1560053" y="2189315"/>
                    <a:pt x="1843549" y="2015612"/>
                    <a:pt x="2107381" y="2005780"/>
                  </a:cubicBezTo>
                  <a:cubicBezTo>
                    <a:pt x="2371213" y="1995948"/>
                    <a:pt x="2585884" y="2230283"/>
                    <a:pt x="2825136" y="2153264"/>
                  </a:cubicBezTo>
                  <a:cubicBezTo>
                    <a:pt x="3064388" y="2076245"/>
                    <a:pt x="3428181" y="1769806"/>
                    <a:pt x="3542891" y="1543664"/>
                  </a:cubicBezTo>
                  <a:cubicBezTo>
                    <a:pt x="3657601" y="1317522"/>
                    <a:pt x="3628104" y="1017638"/>
                    <a:pt x="3513394" y="796412"/>
                  </a:cubicBezTo>
                  <a:cubicBezTo>
                    <a:pt x="3398684" y="575186"/>
                    <a:pt x="3305278" y="347406"/>
                    <a:pt x="2854633" y="216309"/>
                  </a:cubicBezTo>
                  <a:cubicBezTo>
                    <a:pt x="2403988" y="85212"/>
                    <a:pt x="1237226" y="0"/>
                    <a:pt x="809523" y="9832"/>
                  </a:cubicBezTo>
                  <a:cubicBezTo>
                    <a:pt x="381820" y="19664"/>
                    <a:pt x="396568" y="152400"/>
                    <a:pt x="268749" y="275303"/>
                  </a:cubicBezTo>
                  <a:close/>
                </a:path>
              </a:pathLst>
            </a:custGeom>
            <a:solidFill>
              <a:srgbClr val="92D050">
                <a:alpha val="71000"/>
              </a:srgbClr>
            </a:solidFill>
            <a:ln w="158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000" b="0" i="0" u="sng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Gill Sans MT Condensed" pitchFamily="34" charset="0"/>
                <a:cs typeface="Arial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Text Box 6"/>
                <p:cNvSpPr txBox="1">
                  <a:spLocks noChangeArrowheads="1"/>
                </p:cNvSpPr>
                <p:nvPr/>
              </p:nvSpPr>
              <p:spPr bwMode="auto">
                <a:xfrm>
                  <a:off x="699472" y="752621"/>
                  <a:ext cx="533399" cy="1336738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3500" b="0" i="1" u="none" dirty="0" smtClean="0">
                            <a:latin typeface="Cambria Math" panose="02040503050406030204" pitchFamily="18" charset="0"/>
                          </a:rPr>
                          <m:t>𝑆</m:t>
                        </m:r>
                      </m:oMath>
                    </m:oMathPara>
                  </a14:m>
                  <a:endParaRPr lang="en-US" sz="3500" dirty="0">
                    <a:latin typeface="+mj-lt"/>
                  </a:endParaRPr>
                </a:p>
              </p:txBody>
            </p:sp>
          </mc:Choice>
          <mc:Fallback xmlns="">
            <p:sp>
              <p:nvSpPr>
                <p:cNvPr id="66" name="Text Box 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699472" y="752621"/>
                  <a:ext cx="533399" cy="1336738"/>
                </a:xfrm>
                <a:prstGeom prst="rect">
                  <a:avLst/>
                </a:prstGeom>
                <a:blipFill rotWithShape="0">
                  <a:blip r:embed="rId4"/>
                  <a:stretch>
                    <a:fillRect r="-35897"/>
                  </a:stretch>
                </a:blipFill>
                <a:ln w="9525">
                  <a:noFill/>
                  <a:miter lim="800000"/>
                  <a:headEnd/>
                  <a:tailEnd/>
                </a:ln>
                <a:effectLst/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2509403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27C64-6D90-B0A2-C8AF-7005409D5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566862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Spectral Algorithms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125E98-5BA3-72E8-F0AD-B459635A2D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14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57150">
          <a:solidFill>
            <a:srgbClr val="7030A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/>
          </a:solidFill>
          <a:prstDash val="sysDot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20551</TotalTime>
  <Words>598</Words>
  <Application>Microsoft Macintosh PowerPoint</Application>
  <PresentationFormat>Widescreen</PresentationFormat>
  <Paragraphs>94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Arial</vt:lpstr>
      <vt:lpstr>Calibri</vt:lpstr>
      <vt:lpstr>Calibri Light</vt:lpstr>
      <vt:lpstr>Cambria Math</vt:lpstr>
      <vt:lpstr>Gill Sans MT Condensed</vt:lpstr>
      <vt:lpstr>Roboto</vt:lpstr>
      <vt:lpstr>Roboto Condensed</vt:lpstr>
      <vt:lpstr>Roboto Slab</vt:lpstr>
      <vt:lpstr>Office Theme</vt:lpstr>
      <vt:lpstr>Spectral Analysis of Network Data</vt:lpstr>
      <vt:lpstr>Network Analysis: Finding Clusters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Spectral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New Challenges in Spectral Algorithms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Lee</dc:creator>
  <cp:lastModifiedBy>Luca Trevisan</cp:lastModifiedBy>
  <cp:revision>732</cp:revision>
  <cp:lastPrinted>2017-07-12T03:15:10Z</cp:lastPrinted>
  <dcterms:created xsi:type="dcterms:W3CDTF">2014-12-07T05:39:40Z</dcterms:created>
  <dcterms:modified xsi:type="dcterms:W3CDTF">2022-06-05T08:01:16Z</dcterms:modified>
</cp:coreProperties>
</file>